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Medium"/>
      <p:regular r:id="rId56"/>
      <p:bold r:id="rId57"/>
      <p:italic r:id="rId58"/>
      <p:boldItalic r:id="rId59"/>
    </p:embeddedFont>
    <p:embeddedFont>
      <p:font typeface="Roboto"/>
      <p:regular r:id="rId60"/>
      <p:bold r:id="rId61"/>
      <p:italic r:id="rId62"/>
      <p:boldItalic r:id="rId63"/>
    </p:embeddedFont>
    <p:embeddedFont>
      <p:font typeface="Pacifico"/>
      <p:regular r:id="rId64"/>
    </p:embeddedFon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F0C5F8-2493-4676-A605-FBDB942F336E}">
  <a:tblStyle styleId="{E8F0C5F8-2493-4676-A605-FBDB942F33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464BEF3-C94E-4D34-9B35-DC6898954D6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Pacific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RobotoMono-bold.fntdata"/><Relationship Id="rId21" Type="http://schemas.openxmlformats.org/officeDocument/2006/relationships/slide" Target="slides/slide15.xml"/><Relationship Id="rId65" Type="http://schemas.openxmlformats.org/officeDocument/2006/relationships/font" Target="fonts/RobotoMono-regular.fntdata"/><Relationship Id="rId24" Type="http://schemas.openxmlformats.org/officeDocument/2006/relationships/slide" Target="slides/slide18.xml"/><Relationship Id="rId68" Type="http://schemas.openxmlformats.org/officeDocument/2006/relationships/font" Target="fonts/RobotoMono-boldItalic.fntdata"/><Relationship Id="rId23" Type="http://schemas.openxmlformats.org/officeDocument/2006/relationships/slide" Target="slides/slide17.xml"/><Relationship Id="rId67" Type="http://schemas.openxmlformats.org/officeDocument/2006/relationships/font" Target="fonts/RobotoMono-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cri-api" TargetMode="External"/><Relationship Id="rId3" Type="http://schemas.openxmlformats.org/officeDocument/2006/relationships/hyperlink" Target="https://github.com/containernetworking/cni" TargetMode="External"/><Relationship Id="rId4" Type="http://schemas.openxmlformats.org/officeDocument/2006/relationships/hyperlink" Target="https://github.com/containernetworking/cni/blob/master/SPEC.md" TargetMode="External"/><Relationship Id="rId5" Type="http://schemas.openxmlformats.org/officeDocument/2006/relationships/hyperlink" Target="https://github.com/containernetworking/plugin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401c104a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401c104a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9211b5b1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9211b5b1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9211b5b1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9211b5b1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mbria"/>
                <a:ea typeface="Cambria"/>
                <a:cs typeface="Cambria"/>
                <a:sym typeface="Cambria"/>
              </a:rPr>
              <a:t>Pid and users id namespace is nested namespace. </a:t>
            </a:r>
            <a:r>
              <a:rPr lang="en" sz="1200">
                <a:solidFill>
                  <a:schemeClr val="dk1"/>
                </a:solidFill>
                <a:latin typeface="Cambria"/>
                <a:ea typeface="Cambria"/>
                <a:cs typeface="Cambria"/>
                <a:sym typeface="Cambria"/>
              </a:rPr>
              <a:t>Example</a:t>
            </a:r>
            <a:r>
              <a:rPr lang="en" sz="1200">
                <a:solidFill>
                  <a:schemeClr val="dk1"/>
                </a:solidFill>
                <a:latin typeface="Cambria"/>
                <a:ea typeface="Cambria"/>
                <a:cs typeface="Cambria"/>
                <a:sym typeface="Cambria"/>
              </a:rPr>
              <a:t>: </a:t>
            </a:r>
            <a:r>
              <a:rPr lang="en" sz="1050">
                <a:solidFill>
                  <a:srgbClr val="202122"/>
                </a:solidFill>
                <a:highlight>
                  <a:srgbClr val="FFFFFF"/>
                </a:highlight>
              </a:rPr>
              <a:t>PID namespaces are nested, meaning when a new process is created it will have a PID for each namespace from its current namespace up to the initial PID namespace. Hence the initial PID namespace is able to see all processes, albeit with different PIDs than other namespaces will see processes with.</a:t>
            </a:r>
            <a:endParaRPr sz="1200">
              <a:solidFill>
                <a:schemeClr val="dk1"/>
              </a:solidFill>
              <a:latin typeface="Cambria"/>
              <a:ea typeface="Cambria"/>
              <a:cs typeface="Cambria"/>
              <a:sym typeface="Cambr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9211b5b1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9211b5b1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latin typeface="Cambria"/>
              <a:ea typeface="Cambria"/>
              <a:cs typeface="Cambria"/>
              <a:sym typeface="Cambr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9211b5b1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9211b5b1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6384d155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6384d155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9211b5b1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9211b5b1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https://dockerlabs.collabnix.com/advanced/security/seccomp/#:~:text=Docker%20uses%20seccomp%20in%20filter,to%20the%20docker%20run%20command.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8ac0a8b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8ac0a8b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2000"/>
              </a:spcBef>
              <a:spcAft>
                <a:spcPts val="0"/>
              </a:spcAft>
              <a:buClr>
                <a:schemeClr val="dk1"/>
              </a:buClr>
              <a:buSzPts val="1100"/>
              <a:buFont typeface="Arial"/>
              <a:buNone/>
            </a:pPr>
            <a:r>
              <a:rPr b="1" lang="en" sz="1300">
                <a:solidFill>
                  <a:srgbClr val="313131"/>
                </a:solidFill>
                <a:highlight>
                  <a:srgbClr val="FFFFFF"/>
                </a:highlight>
              </a:rPr>
              <a:t>What Is CRI?</a:t>
            </a:r>
            <a:endParaRPr b="1" sz="1300">
              <a:solidFill>
                <a:srgbClr val="313131"/>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50">
                <a:solidFill>
                  <a:srgbClr val="B00309"/>
                </a:solidFill>
                <a:highlight>
                  <a:srgbClr val="FFFFFF"/>
                </a:highlight>
                <a:uFill>
                  <a:noFill/>
                </a:uFill>
                <a:latin typeface="Roboto"/>
                <a:ea typeface="Roboto"/>
                <a:cs typeface="Roboto"/>
                <a:sym typeface="Roboto"/>
                <a:hlinkClick r:id="rId2">
                  <a:extLst>
                    <a:ext uri="{A12FA001-AC4F-418D-AE19-62706E023703}">
                      <ahyp:hlinkClr val="tx"/>
                    </a:ext>
                  </a:extLst>
                </a:hlinkClick>
              </a:rPr>
              <a:t>CRI (Container Runtime Interface)</a:t>
            </a:r>
            <a:r>
              <a:rPr lang="en" sz="1350">
                <a:solidFill>
                  <a:schemeClr val="dk1"/>
                </a:solidFill>
                <a:highlight>
                  <a:srgbClr val="FFFFFF"/>
                </a:highlight>
                <a:latin typeface="Roboto"/>
                <a:ea typeface="Roboto"/>
                <a:cs typeface="Roboto"/>
                <a:sym typeface="Roboto"/>
              </a:rPr>
              <a:t> is a plugin interface that allows kubelet to use different container runtimes. Various container runtimes implement the CRI API and this allows users to use the container runtime of their choice in their kubernetes installation.</a:t>
            </a:r>
            <a:endParaRPr sz="1350">
              <a:solidFill>
                <a:schemeClr val="dk1"/>
              </a:solidFill>
              <a:highlight>
                <a:srgbClr val="FFFFFF"/>
              </a:highlight>
              <a:latin typeface="Roboto"/>
              <a:ea typeface="Roboto"/>
              <a:cs typeface="Roboto"/>
              <a:sym typeface="Roboto"/>
            </a:endParaRPr>
          </a:p>
          <a:p>
            <a:pPr indent="0" lvl="0" marL="0" rtl="0" algn="l">
              <a:lnSpc>
                <a:spcPct val="125000"/>
              </a:lnSpc>
              <a:spcBef>
                <a:spcPts val="2000"/>
              </a:spcBef>
              <a:spcAft>
                <a:spcPts val="0"/>
              </a:spcAft>
              <a:buClr>
                <a:schemeClr val="dk1"/>
              </a:buClr>
              <a:buSzPts val="1100"/>
              <a:buFont typeface="Arial"/>
              <a:buNone/>
            </a:pPr>
            <a:r>
              <a:rPr b="1" lang="en" sz="1300">
                <a:solidFill>
                  <a:srgbClr val="313131"/>
                </a:solidFill>
                <a:highlight>
                  <a:srgbClr val="FFFFFF"/>
                </a:highlight>
              </a:rPr>
              <a:t>What is CNI?</a:t>
            </a:r>
            <a:endParaRPr b="1" sz="1300">
              <a:solidFill>
                <a:srgbClr val="313131"/>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50">
                <a:solidFill>
                  <a:srgbClr val="B00309"/>
                </a:solidFill>
                <a:highlight>
                  <a:srgbClr val="FFFFFF"/>
                </a:highlight>
                <a:uFill>
                  <a:noFill/>
                </a:uFill>
                <a:latin typeface="Roboto"/>
                <a:ea typeface="Roboto"/>
                <a:cs typeface="Roboto"/>
                <a:sym typeface="Roboto"/>
                <a:hlinkClick r:id="rId3">
                  <a:extLst>
                    <a:ext uri="{A12FA001-AC4F-418D-AE19-62706E023703}">
                      <ahyp:hlinkClr val="tx"/>
                    </a:ext>
                  </a:extLst>
                </a:hlinkClick>
              </a:rPr>
              <a:t>CNI project</a:t>
            </a:r>
            <a:r>
              <a:rPr lang="en" sz="1350">
                <a:solidFill>
                  <a:schemeClr val="dk1"/>
                </a:solidFill>
                <a:highlight>
                  <a:srgbClr val="FFFFFF"/>
                </a:highlight>
                <a:latin typeface="Roboto"/>
                <a:ea typeface="Roboto"/>
                <a:cs typeface="Roboto"/>
                <a:sym typeface="Roboto"/>
              </a:rPr>
              <a:t> includes a </a:t>
            </a:r>
            <a:r>
              <a:rPr lang="en" sz="1350">
                <a:solidFill>
                  <a:srgbClr val="B00309"/>
                </a:solidFill>
                <a:highlight>
                  <a:srgbClr val="FFFFFF"/>
                </a:highlight>
                <a:uFill>
                  <a:noFill/>
                </a:uFill>
                <a:latin typeface="Roboto"/>
                <a:ea typeface="Roboto"/>
                <a:cs typeface="Roboto"/>
                <a:sym typeface="Roboto"/>
                <a:hlinkClick r:id="rId4">
                  <a:extLst>
                    <a:ext uri="{A12FA001-AC4F-418D-AE19-62706E023703}">
                      <ahyp:hlinkClr val="tx"/>
                    </a:ext>
                  </a:extLst>
                </a:hlinkClick>
              </a:rPr>
              <a:t>spec</a:t>
            </a:r>
            <a:r>
              <a:rPr lang="en" sz="1350">
                <a:solidFill>
                  <a:schemeClr val="dk1"/>
                </a:solidFill>
                <a:highlight>
                  <a:srgbClr val="FFFFFF"/>
                </a:highlight>
                <a:latin typeface="Roboto"/>
                <a:ea typeface="Roboto"/>
                <a:cs typeface="Roboto"/>
                <a:sym typeface="Roboto"/>
              </a:rPr>
              <a:t> to provide a generic plugin-based networking solution for linux containers. It also consists of various </a:t>
            </a:r>
            <a:r>
              <a:rPr lang="en" sz="1350">
                <a:solidFill>
                  <a:srgbClr val="B00309"/>
                </a:solidFill>
                <a:highlight>
                  <a:srgbClr val="FFFFFF"/>
                </a:highlight>
                <a:uFill>
                  <a:noFill/>
                </a:uFill>
                <a:latin typeface="Roboto"/>
                <a:ea typeface="Roboto"/>
                <a:cs typeface="Roboto"/>
                <a:sym typeface="Roboto"/>
                <a:hlinkClick r:id="rId5">
                  <a:extLst>
                    <a:ext uri="{A12FA001-AC4F-418D-AE19-62706E023703}">
                      <ahyp:hlinkClr val="tx"/>
                    </a:ext>
                  </a:extLst>
                </a:hlinkClick>
              </a:rPr>
              <a:t>plugins</a:t>
            </a:r>
            <a:r>
              <a:rPr lang="en" sz="1350">
                <a:solidFill>
                  <a:schemeClr val="dk1"/>
                </a:solidFill>
                <a:highlight>
                  <a:srgbClr val="FFFFFF"/>
                </a:highlight>
                <a:latin typeface="Roboto"/>
                <a:ea typeface="Roboto"/>
                <a:cs typeface="Roboto"/>
                <a:sym typeface="Roboto"/>
              </a:rPr>
              <a:t> which perform different functions in configuring the pod network. A CNI plugin is an executable that follows the CNI spec and we’ll discuss some plugins in the post below.</a:t>
            </a:r>
            <a:endParaRPr sz="135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9211b5b1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9211b5b1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d23a6895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d23a6895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Pause Container holds the network namespace for the pod. Kubernetes creates pause containers to acquire the respective pod’s IP address and set up the network namespace for all other containers that join that pod.</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Pause container make sure that there is a network stack to map, and it doesn’t change. Pause containers are a pod implementation detail where one pause container is used for each pod and shouldn’t be shown when listing containers that are members of pods. Pause containers hold the cgroups, reservations, and namespaces of a pod before its individual containers are created. The pause container’s image is always present, so the allocation of the pod’s resources is instantaneous.</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By default, pause containers are hidden, but you can see them by running docker ps -a.</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9211b5b1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9211b5b1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f42b180d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f42b180d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9211b5b1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9211b5b1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9211b5b1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9211b5b1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9211b5b1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9211b5b1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9211b5b1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9211b5b1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Pause Container holds the network namespace for the pod. Kubernetes creates pause containers to acquire the respective pod’s IP address and set up the network namespace for all other containers that join that pod.</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Pause container make sure that there is a network stack to map, and it doesn’t change. Pause containers are a pod implementation detail where one pause container is used for each pod and shouldn’t be shown when listing containers that are members of pods. Pause containers hold the cgroups, reservations, and namespaces of a pod before its individual containers are created. The pause container’s image is always present, so the allocation of the pod’s resources is instantaneous.</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By default, pause containers are hidden, but you can see them by running docker ps -a.</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9211b5b1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9211b5b1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9211b5b1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9211b5b1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76dde40e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76dde40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8ac0a8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8ac0a8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9211b5b1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9211b5b1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9211b5b1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9211b5b1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19211b5b1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9211b5b1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9211b5b1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9211b5b1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9211b5b19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9211b5b1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9211b5b19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9211b5b19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9211b5b1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9211b5b1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9211b5b1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9211b5b1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9211b5b1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9211b5b1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rPr>
              <a:t>2 CoreDNS: Two Replicas are for high availability (reduce the risk of CoreDNS downtime) and default value at install time</a:t>
            </a:r>
            <a:r>
              <a:rPr lang="en" sz="1200">
                <a:solidFill>
                  <a:srgbClr val="202124"/>
                </a:solidFill>
                <a:highlight>
                  <a:srgbClr val="FFFFFF"/>
                </a:highlight>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9211b5b1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9211b5b1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9211b5b1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9211b5b1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a1ea4a1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a1ea4a1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9211b5b19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9211b5b1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46f36f29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46f36f29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38ac0a8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38ac0a8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005903a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005903a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9211b5b1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9211b5b1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e9a7a0b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e9a7a0b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e9a7a0b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e9a7a0b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9211b5b1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9211b5b1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a1ea4a1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a1ea4a1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9211b5b1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9211b5b1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a1ea4a1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a1ea4a1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a1ea4a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a1ea4a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46f36f29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346f36f29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https://rubygarage.org/blog/monolith-soa-microservices-serverless#:~:text=Monolithic%20apps%20consist%20of%20interdependent,and%20feature%20rapid%20continuous%20development.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42b16b11373258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2b16b11373258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6384d15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6384d15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47928e2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47928e2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47928e20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47928e20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https://www.techtarget.com/searchcloudcomputing/tip/Explore-cloud-native-vs-cloud-based-vs-cloud-enabled-apps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a:blip r:embed="rId3">
            <a:alphaModFix/>
          </a:blip>
          <a:stretch>
            <a:fillRect/>
          </a:stretch>
        </p:blipFill>
        <p:spPr>
          <a:xfrm>
            <a:off x="5855150" y="4235025"/>
            <a:ext cx="2937400" cy="642300"/>
          </a:xfrm>
          <a:prstGeom prst="rect">
            <a:avLst/>
          </a:prstGeom>
          <a:noFill/>
          <a:ln>
            <a:noFill/>
          </a:ln>
        </p:spPr>
      </p:pic>
      <p:sp>
        <p:nvSpPr>
          <p:cNvPr id="12" name="Google Shape;12;p2"/>
          <p:cNvSpPr txBox="1"/>
          <p:nvPr>
            <p:ph type="title"/>
          </p:nvPr>
        </p:nvSpPr>
        <p:spPr>
          <a:xfrm>
            <a:off x="418000" y="1791025"/>
            <a:ext cx="8145900" cy="20019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Roboto Medium"/>
                <a:ea typeface="Roboto Medium"/>
                <a:cs typeface="Roboto Medium"/>
                <a:sym typeface="Roboto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2"/>
                </a:solidFill>
                <a:latin typeface="Roboto Medium"/>
                <a:ea typeface="Roboto Medium"/>
                <a:cs typeface="Roboto Medium"/>
                <a:sym typeface="Roboto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5" name="Google Shape;15;p3"/>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1pPr>
            <a:lvl2pPr lvl="1"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2pPr>
            <a:lvl3pPr lvl="2"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3pPr>
            <a:lvl4pPr lvl="3"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4pPr>
            <a:lvl5pPr lvl="4"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5pPr>
            <a:lvl6pPr lvl="5"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6pPr>
            <a:lvl7pPr lvl="6"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7pPr>
            <a:lvl8pPr lvl="7"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8pPr>
            <a:lvl9pPr lvl="8" algn="ctr">
              <a:spcBef>
                <a:spcPts val="0"/>
              </a:spcBef>
              <a:spcAft>
                <a:spcPts val="0"/>
              </a:spcAft>
              <a:buClr>
                <a:schemeClr val="dk2"/>
              </a:buClr>
              <a:buSzPts val="3600"/>
              <a:buFont typeface="Roboto"/>
              <a:buNone/>
              <a:defRPr sz="3600">
                <a:solidFill>
                  <a:schemeClr val="dk2"/>
                </a:solidFill>
                <a:latin typeface="Roboto"/>
                <a:ea typeface="Roboto"/>
                <a:cs typeface="Roboto"/>
                <a:sym typeface="Roboto"/>
              </a:defRPr>
            </a:lvl9pPr>
          </a:lstStyle>
          <a:p/>
        </p:txBody>
      </p:sp>
      <p:sp>
        <p:nvSpPr>
          <p:cNvPr id="18" name="Google Shape;18;p4"/>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4"/>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a:solidFill>
                  <a:schemeClr val="dk2"/>
                </a:solidFill>
                <a:latin typeface="Roboto"/>
                <a:ea typeface="Roboto"/>
                <a:cs typeface="Roboto"/>
                <a:sym typeface="Roboto"/>
              </a:defRPr>
            </a:lvl9pPr>
          </a:lstStyle>
          <a:p/>
        </p:txBody>
      </p:sp>
      <p:sp>
        <p:nvSpPr>
          <p:cNvPr id="22" name="Google Shape;22;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23" name="Google Shape;23;p5"/>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a:solidFill>
                  <a:schemeClr val="dk2"/>
                </a:solidFill>
                <a:latin typeface="Roboto"/>
                <a:ea typeface="Roboto"/>
                <a:cs typeface="Roboto"/>
                <a:sym typeface="Roboto"/>
              </a:defRPr>
            </a:lvl9pPr>
          </a:lstStyle>
          <a:p/>
        </p:txBody>
      </p:sp>
      <p:sp>
        <p:nvSpPr>
          <p:cNvPr id="27" name="Google Shape;27;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8" name="Google Shape;28;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9" name="Google Shape;29;p6"/>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6"/>
          <p:cNvPicPr preferRelativeResize="0"/>
          <p:nvPr/>
        </p:nvPicPr>
        <p:blipFill>
          <a:blip r:embed="rId2">
            <a:alphaModFix/>
          </a:blip>
          <a:stretch>
            <a:fillRect/>
          </a:stretch>
        </p:blipFill>
        <p:spPr>
          <a:xfrm>
            <a:off x="8536086" y="4532676"/>
            <a:ext cx="405712" cy="3935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7"/>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 name="Google Shape;37;p8"/>
          <p:cNvPicPr preferRelativeResize="0"/>
          <p:nvPr/>
        </p:nvPicPr>
        <p:blipFill>
          <a:blip r:embed="rId3">
            <a:alphaModFix/>
          </a:blip>
          <a:stretch>
            <a:fillRect/>
          </a:stretch>
        </p:blipFill>
        <p:spPr>
          <a:xfrm>
            <a:off x="7374521" y="4645072"/>
            <a:ext cx="1510252" cy="3332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1181725"/>
            <a:ext cx="6367800" cy="25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4800"/>
              <a:buFont typeface="Roboto Medium"/>
              <a:buNone/>
              <a:defRPr sz="4800">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2pPr>
            <a:lvl3pPr lvl="2">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3pPr>
            <a:lvl4pPr lvl="3">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4pPr>
            <a:lvl5pPr lvl="4">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5pPr>
            <a:lvl6pPr lvl="5">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6pPr>
            <a:lvl7pPr lvl="6">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7pPr>
            <a:lvl8pPr lvl="7">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8pPr>
            <a:lvl9pPr lvl="8">
              <a:spcBef>
                <a:spcPts val="0"/>
              </a:spcBef>
              <a:spcAft>
                <a:spcPts val="0"/>
              </a:spcAft>
              <a:buClr>
                <a:schemeClr val="dk2"/>
              </a:buClr>
              <a:buSzPts val="4800"/>
              <a:buFont typeface="Roboto"/>
              <a:buNone/>
              <a:defRPr sz="4800">
                <a:solidFill>
                  <a:schemeClr val="dk2"/>
                </a:solidFill>
                <a:latin typeface="Roboto"/>
                <a:ea typeface="Roboto"/>
                <a:cs typeface="Roboto"/>
                <a:sym typeface="Roboto"/>
              </a:defRPr>
            </a:lvl9pPr>
          </a:lstStyle>
          <a:p/>
        </p:txBody>
      </p:sp>
      <p:sp>
        <p:nvSpPr>
          <p:cNvPr id="40" name="Google Shape;40;p9"/>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9"/>
          <p:cNvPicPr preferRelativeResize="0"/>
          <p:nvPr/>
        </p:nvPicPr>
        <p:blipFill>
          <a:blip r:embed="rId3">
            <a:alphaModFix/>
          </a:blip>
          <a:stretch>
            <a:fillRect/>
          </a:stretch>
        </p:blipFill>
        <p:spPr>
          <a:xfrm>
            <a:off x="7374521" y="4645072"/>
            <a:ext cx="1510252" cy="3332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idx="12" type="sldNum"/>
          </p:nvPr>
        </p:nvSpPr>
        <p:spPr>
          <a:xfrm>
            <a:off x="173404" y="4568875"/>
            <a:ext cx="2934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10"/>
          <p:cNvPicPr preferRelativeResize="0"/>
          <p:nvPr/>
        </p:nvPicPr>
        <p:blipFill>
          <a:blip r:embed="rId3">
            <a:alphaModFix/>
          </a:blip>
          <a:stretch>
            <a:fillRect/>
          </a:stretch>
        </p:blipFill>
        <p:spPr>
          <a:xfrm>
            <a:off x="7374521" y="4645072"/>
            <a:ext cx="1510252" cy="333226"/>
          </a:xfrm>
          <a:prstGeom prst="rect">
            <a:avLst/>
          </a:prstGeom>
          <a:noFill/>
          <a:ln>
            <a:noFill/>
          </a:ln>
        </p:spPr>
      </p:pic>
      <p:sp>
        <p:nvSpPr>
          <p:cNvPr id="45" name="Google Shape;45;p1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Roboto Medium"/>
              <a:buNone/>
              <a:defRPr>
                <a:solidFill>
                  <a:srgbClr val="FFFFFF"/>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Roboto Medium"/>
              <a:buNone/>
              <a:defRPr sz="2800">
                <a:solidFill>
                  <a:schemeClr val="dk2"/>
                </a:solidFill>
                <a:latin typeface="Roboto Medium"/>
                <a:ea typeface="Roboto Medium"/>
                <a:cs typeface="Roboto Medium"/>
                <a:sym typeface="Roboto Medium"/>
              </a:defRPr>
            </a:lvl1pPr>
            <a:lvl2pPr lvl="1">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173404" y="4568875"/>
            <a:ext cx="2934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999999"/>
                </a:solidFill>
              </a:defRPr>
            </a:lvl1pPr>
            <a:lvl2pPr lvl="1" algn="r">
              <a:buNone/>
              <a:defRPr sz="1000">
                <a:solidFill>
                  <a:srgbClr val="999999"/>
                </a:solidFill>
              </a:defRPr>
            </a:lvl2pPr>
            <a:lvl3pPr lvl="2" algn="r">
              <a:buNone/>
              <a:defRPr sz="1000">
                <a:solidFill>
                  <a:srgbClr val="999999"/>
                </a:solidFill>
              </a:defRPr>
            </a:lvl3pPr>
            <a:lvl4pPr lvl="3" algn="r">
              <a:buNone/>
              <a:defRPr sz="1000">
                <a:solidFill>
                  <a:srgbClr val="999999"/>
                </a:solidFill>
              </a:defRPr>
            </a:lvl4pPr>
            <a:lvl5pPr lvl="4" algn="r">
              <a:buNone/>
              <a:defRPr sz="1000">
                <a:solidFill>
                  <a:srgbClr val="999999"/>
                </a:solidFill>
              </a:defRPr>
            </a:lvl5pPr>
            <a:lvl6pPr lvl="5" algn="r">
              <a:buNone/>
              <a:defRPr sz="1000">
                <a:solidFill>
                  <a:srgbClr val="999999"/>
                </a:solidFill>
              </a:defRPr>
            </a:lvl6pPr>
            <a:lvl7pPr lvl="6" algn="r">
              <a:buNone/>
              <a:defRPr sz="1000">
                <a:solidFill>
                  <a:srgbClr val="999999"/>
                </a:solidFill>
              </a:defRPr>
            </a:lvl7pPr>
            <a:lvl8pPr lvl="7" algn="r">
              <a:buNone/>
              <a:defRPr sz="1000">
                <a:solidFill>
                  <a:srgbClr val="999999"/>
                </a:solidFill>
              </a:defRPr>
            </a:lvl8pPr>
            <a:lvl9pPr lvl="8" algn="r">
              <a:buNone/>
              <a:defRPr sz="1000">
                <a:solidFill>
                  <a:srgbClr val="999999"/>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dockerlabs.collabnix.com/advanced/security/seccomp/#:~:text=Docker%20uses%20seccomp%20in%20filter,to%20the%20docker%20run%20command" TargetMode="External"/><Relationship Id="rId5" Type="http://schemas.openxmlformats.org/officeDocument/2006/relationships/hyperlink" Target="https://opensource.com/article/21/8/container-linux-technolog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kubernetes.io/docs/concepts/workloads/pods/" TargetMode="External"/><Relationship Id="rId4" Type="http://schemas.openxmlformats.org/officeDocument/2006/relationships/hyperlink" Target="https://kubernetes.io/docs/concepts/architecture/nod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kubernetes.io/docs/concepts/architecture/controller/" TargetMode="External"/><Relationship Id="rId4" Type="http://schemas.openxmlformats.org/officeDocument/2006/relationships/hyperlink" Target="https://kubernetes.io/docs/concepts/architecture/controll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kubernetes.io/docs/setup/production-environment/tools/kubeadm/install-kubeadm/#check-required-port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s://github.com/swarupn/k8sworkshop" TargetMode="External"/><Relationship Id="rId4" Type="http://schemas.openxmlformats.org/officeDocument/2006/relationships/image" Target="../media/image31.png"/><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hyperlink" Target="https://kubernetes.io/docs/concepts/overview/working-with-objects/nam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hyperlink" Target="https://en.wikipedia.org/wiki/Aufs" TargetMode="External"/><Relationship Id="rId4" Type="http://schemas.openxmlformats.org/officeDocument/2006/relationships/hyperlink" Target="https://en.wikipedia.org/wiki/OverlayFS" TargetMode="External"/><Relationship Id="rId5" Type="http://schemas.openxmlformats.org/officeDocument/2006/relationships/hyperlink" Target="https://en.wikipedia.org/wiki/Device_mapp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s://www.youtube.com/watch?v=BgrQ16r84pM" TargetMode="External"/><Relationship Id="rId4" Type="http://schemas.openxmlformats.org/officeDocument/2006/relationships/hyperlink" Target="https://www.ianlewis.org/en/how-kubeadm-initializes-your-kubernetes-master" TargetMode="External"/><Relationship Id="rId9" Type="http://schemas.openxmlformats.org/officeDocument/2006/relationships/hyperlink" Target="https://learnk8s.io/troubleshooting-deployments" TargetMode="External"/><Relationship Id="rId5" Type="http://schemas.openxmlformats.org/officeDocument/2006/relationships/hyperlink" Target="https://kubernetes.io/docs/concepts/" TargetMode="External"/><Relationship Id="rId6" Type="http://schemas.openxmlformats.org/officeDocument/2006/relationships/hyperlink" Target="https://kubernetes.io/docs/reference/setup-tools/kubeadm/kubeadm-init/" TargetMode="External"/><Relationship Id="rId7" Type="http://schemas.openxmlformats.org/officeDocument/2006/relationships/hyperlink" Target="https://www.nginx.com/blog/what-are-namespaces-cgroups-how-do-they-work/" TargetMode="External"/><Relationship Id="rId8" Type="http://schemas.openxmlformats.org/officeDocument/2006/relationships/hyperlink" Target="https://medium.com/google-cloud/kubernetes-101-pods-nodes-containers-and-clusters-c1509e409e1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1"/>
          <p:cNvSpPr txBox="1"/>
          <p:nvPr>
            <p:ph type="title"/>
          </p:nvPr>
        </p:nvSpPr>
        <p:spPr>
          <a:xfrm>
            <a:off x="418000" y="1791025"/>
            <a:ext cx="8145900" cy="20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Kubernetes</a:t>
            </a:r>
            <a:endParaRPr/>
          </a:p>
          <a:p>
            <a:pPr indent="-395816" lvl="0" marL="457200" rtl="0" algn="ctr">
              <a:spcBef>
                <a:spcPts val="0"/>
              </a:spcBef>
              <a:spcAft>
                <a:spcPts val="0"/>
              </a:spcAft>
              <a:buClr>
                <a:schemeClr val="lt1"/>
              </a:buClr>
              <a:buSzPts val="2633"/>
              <a:buFont typeface="Arial"/>
              <a:buChar char="-"/>
            </a:pPr>
            <a:r>
              <a:rPr lang="en" sz="2633">
                <a:solidFill>
                  <a:schemeClr val="lt1"/>
                </a:solidFill>
                <a:latin typeface="Arial"/>
                <a:ea typeface="Arial"/>
                <a:cs typeface="Arial"/>
                <a:sym typeface="Arial"/>
              </a:rPr>
              <a:t>[Session 1] Kubernetes Introduction</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Deepdive in Container</a:t>
            </a:r>
            <a:endParaRPr>
              <a:solidFill>
                <a:srgbClr val="66666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Linux Namespaces</a:t>
            </a:r>
            <a:endParaRPr>
              <a:solidFill>
                <a:srgbClr val="666666"/>
              </a:solidFill>
              <a:latin typeface="Roboto Medium"/>
              <a:ea typeface="Roboto Medium"/>
              <a:cs typeface="Roboto Medium"/>
              <a:sym typeface="Roboto Medium"/>
            </a:endParaRPr>
          </a:p>
        </p:txBody>
      </p:sp>
      <p:pic>
        <p:nvPicPr>
          <p:cNvPr id="126" name="Google Shape;126;p21"/>
          <p:cNvPicPr preferRelativeResize="0"/>
          <p:nvPr/>
        </p:nvPicPr>
        <p:blipFill>
          <a:blip r:embed="rId3">
            <a:alphaModFix/>
          </a:blip>
          <a:stretch>
            <a:fillRect/>
          </a:stretch>
        </p:blipFill>
        <p:spPr>
          <a:xfrm>
            <a:off x="910725" y="1066625"/>
            <a:ext cx="7275399" cy="2687400"/>
          </a:xfrm>
          <a:prstGeom prst="rect">
            <a:avLst/>
          </a:prstGeom>
          <a:noFill/>
          <a:ln>
            <a:noFill/>
          </a:ln>
        </p:spPr>
      </p:pic>
      <p:sp>
        <p:nvSpPr>
          <p:cNvPr id="127" name="Google Shape;127;p21"/>
          <p:cNvSpPr txBox="1"/>
          <p:nvPr/>
        </p:nvSpPr>
        <p:spPr>
          <a:xfrm>
            <a:off x="952125" y="3771878"/>
            <a:ext cx="7233900" cy="9234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12529"/>
                </a:solidFill>
                <a:latin typeface="Roboto"/>
                <a:ea typeface="Roboto"/>
                <a:cs typeface="Roboto"/>
                <a:sym typeface="Roboto"/>
              </a:rPr>
              <a:t>A namespace wraps a global system resource in an abstraction that makes it appear to the processes within the namespace that they have their own isolated instance of the global resource. Changes to the global resource are visible to other processes that are members of the namespace but are invisible to other processes.</a:t>
            </a:r>
            <a:endParaRPr/>
          </a:p>
        </p:txBody>
      </p:sp>
      <p:sp>
        <p:nvSpPr>
          <p:cNvPr id="128" name="Google Shape;128;p21"/>
          <p:cNvSpPr txBox="1"/>
          <p:nvPr/>
        </p:nvSpPr>
        <p:spPr>
          <a:xfrm>
            <a:off x="3048413" y="4499700"/>
            <a:ext cx="3000000" cy="581700"/>
          </a:xfrm>
          <a:prstGeom prst="rect">
            <a:avLst/>
          </a:prstGeom>
          <a:solidFill>
            <a:srgbClr val="EA9999"/>
          </a:solidFill>
          <a:ln>
            <a:noFill/>
          </a:ln>
        </p:spPr>
        <p:txBody>
          <a:bodyPr anchorCtr="0" anchor="t" bIns="91425" lIns="91425" spcFirstLastPara="1" rIns="91425" wrap="square" tIns="91425">
            <a:spAutoFit/>
          </a:bodyPr>
          <a:lstStyle/>
          <a:p>
            <a:pPr indent="0" lvl="0" marL="76200" rtl="0" algn="l">
              <a:lnSpc>
                <a:spcPct val="115000"/>
              </a:lnSpc>
              <a:spcBef>
                <a:spcPts val="0"/>
              </a:spcBef>
              <a:spcAft>
                <a:spcPts val="0"/>
              </a:spcAft>
              <a:buNone/>
            </a:pPr>
            <a:r>
              <a:rPr b="1" lang="en" sz="1200">
                <a:solidFill>
                  <a:schemeClr val="lt1"/>
                </a:solidFill>
                <a:latin typeface="Courier New"/>
                <a:ea typeface="Courier New"/>
                <a:cs typeface="Courier New"/>
                <a:sym typeface="Courier New"/>
              </a:rPr>
              <a:t>One use of namespaces is to implement containers.</a:t>
            </a:r>
            <a:endParaRPr b="1" sz="1200">
              <a:solidFill>
                <a:schemeClr val="lt1"/>
              </a:solidFill>
              <a:latin typeface="Courier New"/>
              <a:ea typeface="Courier New"/>
              <a:cs typeface="Courier New"/>
              <a:sym typeface="Courier New"/>
            </a:endParaRPr>
          </a:p>
        </p:txBody>
      </p:sp>
      <p:pic>
        <p:nvPicPr>
          <p:cNvPr id="129" name="Google Shape;129;p21"/>
          <p:cNvPicPr preferRelativeResize="0"/>
          <p:nvPr/>
        </p:nvPicPr>
        <p:blipFill>
          <a:blip r:embed="rId4">
            <a:alphaModFix/>
          </a:blip>
          <a:stretch>
            <a:fillRect/>
          </a:stretch>
        </p:blipFill>
        <p:spPr>
          <a:xfrm>
            <a:off x="4641950" y="2275925"/>
            <a:ext cx="130877" cy="140225"/>
          </a:xfrm>
          <a:prstGeom prst="rect">
            <a:avLst/>
          </a:prstGeom>
          <a:noFill/>
          <a:ln>
            <a:noFill/>
          </a:ln>
        </p:spPr>
      </p:pic>
      <p:sp>
        <p:nvSpPr>
          <p:cNvPr id="130" name="Google Shape;130;p21"/>
          <p:cNvSpPr txBox="1"/>
          <p:nvPr/>
        </p:nvSpPr>
        <p:spPr>
          <a:xfrm>
            <a:off x="1410150" y="1363125"/>
            <a:ext cx="9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1" name="Google Shape;131;p21"/>
          <p:cNvPicPr preferRelativeResize="0"/>
          <p:nvPr/>
        </p:nvPicPr>
        <p:blipFill>
          <a:blip r:embed="rId5">
            <a:alphaModFix/>
          </a:blip>
          <a:stretch>
            <a:fillRect/>
          </a:stretch>
        </p:blipFill>
        <p:spPr>
          <a:xfrm>
            <a:off x="6869156" y="1277977"/>
            <a:ext cx="1306900" cy="88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Linux Namespaces (Cont…)</a:t>
            </a:r>
            <a:endParaRPr>
              <a:solidFill>
                <a:srgbClr val="666666"/>
              </a:solidFill>
              <a:latin typeface="Roboto Medium"/>
              <a:ea typeface="Roboto Medium"/>
              <a:cs typeface="Roboto Medium"/>
              <a:sym typeface="Roboto Medium"/>
            </a:endParaRPr>
          </a:p>
        </p:txBody>
      </p:sp>
      <p:sp>
        <p:nvSpPr>
          <p:cNvPr id="137" name="Google Shape;137;p22"/>
          <p:cNvSpPr txBox="1"/>
          <p:nvPr/>
        </p:nvSpPr>
        <p:spPr>
          <a:xfrm>
            <a:off x="393275" y="1107350"/>
            <a:ext cx="7948200" cy="18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chemeClr val="dk1"/>
                </a:solidFill>
                <a:highlight>
                  <a:srgbClr val="FFFFFF"/>
                </a:highlight>
                <a:latin typeface="Courier New"/>
                <a:ea typeface="Courier New"/>
                <a:cs typeface="Courier New"/>
                <a:sym typeface="Courier New"/>
              </a:rPr>
              <a:t>Name Spaces:</a:t>
            </a:r>
            <a:endParaRPr sz="850">
              <a:solidFill>
                <a:schemeClr val="dk1"/>
              </a:solidFill>
              <a:highlight>
                <a:srgbClr val="FFFFFF"/>
              </a:highlight>
              <a:latin typeface="Courier New"/>
              <a:ea typeface="Courier New"/>
              <a:cs typeface="Courier New"/>
              <a:sym typeface="Courier New"/>
            </a:endParaRPr>
          </a:p>
          <a:p>
            <a:pPr indent="-282575" lvl="0" marL="457200" rtl="0" algn="l">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pid</a:t>
            </a:r>
            <a:r>
              <a:rPr lang="en" sz="1000">
                <a:solidFill>
                  <a:srgbClr val="212529"/>
                </a:solidFill>
                <a:highlight>
                  <a:srgbClr val="FFFFFF"/>
                </a:highlight>
                <a:latin typeface="Roboto"/>
                <a:ea typeface="Roboto"/>
                <a:cs typeface="Roboto"/>
                <a:sym typeface="Roboto"/>
              </a:rPr>
              <a:t> : The Process ID. This file is a handle for the PID namespace of the process.PID namespaces isolate the process ID number space, meaning that processes in different PID namespaces can have the same PID.</a:t>
            </a:r>
            <a:endParaRPr sz="1000">
              <a:solidFill>
                <a:srgbClr val="212529"/>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net</a:t>
            </a:r>
            <a:r>
              <a:rPr lang="en" sz="1000">
                <a:solidFill>
                  <a:srgbClr val="212529"/>
                </a:solidFill>
                <a:highlight>
                  <a:srgbClr val="FFFFFF"/>
                </a:highlight>
                <a:latin typeface="Roboto"/>
                <a:ea typeface="Roboto"/>
                <a:cs typeface="Roboto"/>
                <a:sym typeface="Roboto"/>
              </a:rPr>
              <a:t> This file is a handle for the network namespace of the process. This provides the isolation of the system resources associated with networking and isolates Network devices. </a:t>
            </a:r>
            <a:endParaRPr sz="1000">
              <a:solidFill>
                <a:srgbClr val="212529"/>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mount</a:t>
            </a:r>
            <a:r>
              <a:rPr lang="en" sz="1000">
                <a:solidFill>
                  <a:srgbClr val="212529"/>
                </a:solidFill>
                <a:highlight>
                  <a:srgbClr val="FFFFFF"/>
                </a:highlight>
                <a:latin typeface="Roboto"/>
                <a:ea typeface="Roboto"/>
                <a:cs typeface="Roboto"/>
                <a:sym typeface="Roboto"/>
              </a:rPr>
              <a:t> This file is a handle for the mount namespace of the process and isolates Mount points</a:t>
            </a:r>
            <a:endParaRPr sz="1000">
              <a:solidFill>
                <a:srgbClr val="212529"/>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ipc</a:t>
            </a:r>
            <a:r>
              <a:rPr lang="en" sz="1000">
                <a:solidFill>
                  <a:srgbClr val="212529"/>
                </a:solidFill>
                <a:highlight>
                  <a:srgbClr val="FFFFFF"/>
                </a:highlight>
                <a:latin typeface="Roboto"/>
                <a:ea typeface="Roboto"/>
                <a:cs typeface="Roboto"/>
                <a:sym typeface="Roboto"/>
              </a:rPr>
              <a:t> This file is a handle for the IPC namespace of the process and isolates System Vs IPC and POSIX message queues</a:t>
            </a:r>
            <a:endParaRPr sz="1000">
              <a:solidFill>
                <a:srgbClr val="212529"/>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uts</a:t>
            </a:r>
            <a:r>
              <a:rPr lang="en" sz="1000">
                <a:solidFill>
                  <a:srgbClr val="212529"/>
                </a:solidFill>
                <a:highlight>
                  <a:srgbClr val="FFFFFF"/>
                </a:highlight>
                <a:latin typeface="Roboto"/>
                <a:ea typeface="Roboto"/>
                <a:cs typeface="Roboto"/>
                <a:sym typeface="Roboto"/>
              </a:rPr>
              <a:t> This file is a handle for the UTS namespace of the process and isolates Hostname.</a:t>
            </a:r>
            <a:endParaRPr sz="1000">
              <a:solidFill>
                <a:srgbClr val="212529"/>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user</a:t>
            </a:r>
            <a:r>
              <a:rPr lang="en" sz="1000">
                <a:solidFill>
                  <a:srgbClr val="212529"/>
                </a:solidFill>
                <a:highlight>
                  <a:srgbClr val="FFFFFF"/>
                </a:highlight>
                <a:latin typeface="Roboto"/>
                <a:ea typeface="Roboto"/>
                <a:cs typeface="Roboto"/>
                <a:sym typeface="Roboto"/>
              </a:rPr>
              <a:t> This file is a handle for the user namespace of the process</a:t>
            </a:r>
            <a:endParaRPr sz="1000">
              <a:solidFill>
                <a:srgbClr val="212529"/>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cgroup</a:t>
            </a:r>
            <a:r>
              <a:rPr lang="en" sz="1000">
                <a:solidFill>
                  <a:srgbClr val="212529"/>
                </a:solidFill>
                <a:highlight>
                  <a:srgbClr val="FFFFFF"/>
                </a:highlight>
                <a:latin typeface="Roboto"/>
                <a:ea typeface="Roboto"/>
                <a:cs typeface="Roboto"/>
                <a:sym typeface="Roboto"/>
              </a:rPr>
              <a:t> the container will have an isolated view of the cgroup hierarchy.</a:t>
            </a:r>
            <a:endParaRPr sz="1000">
              <a:solidFill>
                <a:srgbClr val="212529"/>
              </a:solidFill>
              <a:highlight>
                <a:srgbClr val="FFFFFF"/>
              </a:highlight>
              <a:latin typeface="Roboto"/>
              <a:ea typeface="Roboto"/>
              <a:cs typeface="Roboto"/>
              <a:sym typeface="Roboto"/>
            </a:endParaRPr>
          </a:p>
        </p:txBody>
      </p:sp>
      <p:sp>
        <p:nvSpPr>
          <p:cNvPr id="138" name="Google Shape;138;p22"/>
          <p:cNvSpPr txBox="1"/>
          <p:nvPr/>
        </p:nvSpPr>
        <p:spPr>
          <a:xfrm>
            <a:off x="363875" y="3175575"/>
            <a:ext cx="8229000" cy="13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454A55"/>
                </a:solidFill>
                <a:latin typeface="Roboto Mono"/>
                <a:ea typeface="Roboto Mono"/>
                <a:cs typeface="Roboto Mono"/>
                <a:sym typeface="Roboto Mono"/>
              </a:rPr>
              <a:t>APIS:</a:t>
            </a:r>
            <a:endParaRPr sz="850">
              <a:solidFill>
                <a:srgbClr val="454A55"/>
              </a:solidFill>
              <a:latin typeface="Roboto Mono"/>
              <a:ea typeface="Roboto Mono"/>
              <a:cs typeface="Roboto Mono"/>
              <a:sym typeface="Roboto Mono"/>
            </a:endParaRPr>
          </a:p>
          <a:p>
            <a:pPr indent="-282575" lvl="0" marL="457200" rtl="0" algn="l">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clone(</a:t>
            </a:r>
            <a:r>
              <a:rPr lang="en" sz="850">
                <a:solidFill>
                  <a:srgbClr val="454A55"/>
                </a:solidFill>
                <a:latin typeface="Roboto Mono"/>
                <a:ea typeface="Roboto Mono"/>
                <a:cs typeface="Roboto Mono"/>
                <a:sym typeface="Roboto Mono"/>
              </a:rPr>
              <a:t>): The clone system call creates a new process. If the flags argument of the call specifies one or more of the CLONE_NEW* flags(namespace indicator), then new namespaces are created for each flag, and the child process is made a member of those namespaces.</a:t>
            </a:r>
            <a:endParaRPr sz="850">
              <a:solidFill>
                <a:srgbClr val="454A55"/>
              </a:solidFill>
              <a:latin typeface="Roboto Mono"/>
              <a:ea typeface="Roboto Mono"/>
              <a:cs typeface="Roboto Mono"/>
              <a:sym typeface="Roboto Mono"/>
            </a:endParaRPr>
          </a:p>
          <a:p>
            <a:pPr indent="-282575" lvl="0" marL="457200" rtl="0" algn="l">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setns()</a:t>
            </a:r>
            <a:r>
              <a:rPr lang="en" sz="850">
                <a:solidFill>
                  <a:srgbClr val="454A55"/>
                </a:solidFill>
                <a:latin typeface="Roboto Mono"/>
                <a:ea typeface="Roboto Mono"/>
                <a:cs typeface="Roboto Mono"/>
                <a:sym typeface="Roboto Mono"/>
              </a:rPr>
              <a:t>: The setns system call allows the calling process to join an existing namespace. The namespace to join is specified via a file descriptor that refers to one of the /proc/[pid]/ns files described below. </a:t>
            </a:r>
            <a:endParaRPr sz="850">
              <a:solidFill>
                <a:srgbClr val="454A55"/>
              </a:solidFill>
              <a:latin typeface="Roboto Mono"/>
              <a:ea typeface="Roboto Mono"/>
              <a:cs typeface="Roboto Mono"/>
              <a:sym typeface="Roboto Mono"/>
            </a:endParaRPr>
          </a:p>
          <a:p>
            <a:pPr indent="-282575" lvl="0" marL="457200" rtl="0" algn="l">
              <a:spcBef>
                <a:spcPts val="0"/>
              </a:spcBef>
              <a:spcAft>
                <a:spcPts val="0"/>
              </a:spcAft>
              <a:buClr>
                <a:srgbClr val="454A55"/>
              </a:buClr>
              <a:buSzPts val="850"/>
              <a:buFont typeface="Roboto Mono"/>
              <a:buChar char="❏"/>
            </a:pPr>
            <a:r>
              <a:rPr lang="en" sz="850">
                <a:solidFill>
                  <a:srgbClr val="E83E8C"/>
                </a:solidFill>
                <a:highlight>
                  <a:srgbClr val="FFFFFF"/>
                </a:highlight>
                <a:latin typeface="Courier New"/>
                <a:ea typeface="Courier New"/>
                <a:cs typeface="Courier New"/>
                <a:sym typeface="Courier New"/>
              </a:rPr>
              <a:t>unshare()</a:t>
            </a:r>
            <a:r>
              <a:rPr lang="en" sz="850">
                <a:solidFill>
                  <a:srgbClr val="454A55"/>
                </a:solidFill>
                <a:latin typeface="Roboto Mono"/>
                <a:ea typeface="Roboto Mono"/>
                <a:cs typeface="Roboto Mono"/>
                <a:sym typeface="Roboto Mono"/>
              </a:rPr>
              <a:t>: The unshare system call moves the calling process to a new namespace. If the flags argument of the call specifies one or more of the CLONE_NEW* flags</a:t>
            </a:r>
            <a:r>
              <a:rPr lang="en" sz="850">
                <a:solidFill>
                  <a:srgbClr val="454A55"/>
                </a:solidFill>
                <a:latin typeface="Roboto Mono"/>
                <a:ea typeface="Roboto Mono"/>
                <a:cs typeface="Roboto Mono"/>
                <a:sym typeface="Roboto Mono"/>
              </a:rPr>
              <a:t>(namespace indicator)</a:t>
            </a:r>
            <a:r>
              <a:rPr lang="en" sz="850">
                <a:solidFill>
                  <a:srgbClr val="454A55"/>
                </a:solidFill>
                <a:latin typeface="Roboto Mono"/>
                <a:ea typeface="Roboto Mono"/>
                <a:cs typeface="Roboto Mono"/>
                <a:sym typeface="Roboto Mono"/>
              </a:rPr>
              <a:t>, then new namespaces are created for each flag, and the calling process is made a member of those namespaces. </a:t>
            </a:r>
            <a:endParaRPr sz="850">
              <a:solidFill>
                <a:srgbClr val="454A55"/>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Cgroups</a:t>
            </a:r>
            <a:endParaRPr/>
          </a:p>
        </p:txBody>
      </p:sp>
      <p:sp>
        <p:nvSpPr>
          <p:cNvPr id="144" name="Google Shape;144;p23"/>
          <p:cNvSpPr txBox="1"/>
          <p:nvPr>
            <p:ph idx="1" type="body"/>
          </p:nvPr>
        </p:nvSpPr>
        <p:spPr>
          <a:xfrm>
            <a:off x="519450" y="4039875"/>
            <a:ext cx="8208600" cy="7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Control  cgroups, usually referred to as cgroups, are a Linux kernel feature which allow processes to be organized into hierarchical groups whose usage of various types of resources can then be limited and monitored.</a:t>
            </a:r>
            <a:endParaRPr/>
          </a:p>
        </p:txBody>
      </p:sp>
      <p:pic>
        <p:nvPicPr>
          <p:cNvPr id="145" name="Google Shape;145;p23"/>
          <p:cNvPicPr preferRelativeResize="0"/>
          <p:nvPr/>
        </p:nvPicPr>
        <p:blipFill>
          <a:blip r:embed="rId3">
            <a:alphaModFix/>
          </a:blip>
          <a:stretch>
            <a:fillRect/>
          </a:stretch>
        </p:blipFill>
        <p:spPr>
          <a:xfrm>
            <a:off x="1843226" y="914250"/>
            <a:ext cx="5699426" cy="320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SECCOMP and SELINUX</a:t>
            </a:r>
            <a:endParaRPr/>
          </a:p>
        </p:txBody>
      </p:sp>
      <p:sp>
        <p:nvSpPr>
          <p:cNvPr id="151" name="Google Shape;151;p24"/>
          <p:cNvSpPr txBox="1"/>
          <p:nvPr>
            <p:ph idx="1" type="body"/>
          </p:nvPr>
        </p:nvSpPr>
        <p:spPr>
          <a:xfrm>
            <a:off x="311700" y="1095675"/>
            <a:ext cx="4432200" cy="22278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b="1" lang="en" sz="1200">
                <a:solidFill>
                  <a:schemeClr val="dk1"/>
                </a:solidFill>
                <a:latin typeface="Arial"/>
                <a:ea typeface="Arial"/>
                <a:cs typeface="Arial"/>
                <a:sym typeface="Arial"/>
              </a:rPr>
              <a:t>SECCOMP</a:t>
            </a:r>
            <a:endParaRPr b="1" sz="1200">
              <a:solidFill>
                <a:schemeClr val="dk1"/>
              </a:solidFill>
              <a:latin typeface="Arial"/>
              <a:ea typeface="Arial"/>
              <a:cs typeface="Arial"/>
              <a:sym typeface="Arial"/>
            </a:endParaRPr>
          </a:p>
          <a:p>
            <a:pPr indent="0" lvl="0" marL="0" rtl="0" algn="l">
              <a:spcBef>
                <a:spcPts val="400"/>
              </a:spcBef>
              <a:spcAft>
                <a:spcPts val="0"/>
              </a:spcAft>
              <a:buNone/>
            </a:pPr>
            <a:r>
              <a:rPr lang="en" sz="850">
                <a:solidFill>
                  <a:schemeClr val="dk1"/>
                </a:solidFill>
                <a:latin typeface="Arial"/>
                <a:ea typeface="Arial"/>
                <a:cs typeface="Arial"/>
                <a:sym typeface="Arial"/>
              </a:rPr>
              <a:t>Seccomp basically stands for </a:t>
            </a:r>
            <a:r>
              <a:rPr i="1" lang="en" sz="850">
                <a:solidFill>
                  <a:schemeClr val="dk1"/>
                </a:solidFill>
                <a:latin typeface="Arial"/>
                <a:ea typeface="Arial"/>
                <a:cs typeface="Arial"/>
                <a:sym typeface="Arial"/>
              </a:rPr>
              <a:t>secure computing</a:t>
            </a:r>
            <a:r>
              <a:rPr lang="en" sz="850">
                <a:solidFill>
                  <a:schemeClr val="dk1"/>
                </a:solidFill>
                <a:latin typeface="Arial"/>
                <a:ea typeface="Arial"/>
                <a:cs typeface="Arial"/>
                <a:sym typeface="Arial"/>
              </a:rPr>
              <a:t>. It is a Linux feature used to restrict the set of system calls that an application is allowed to make. The default seccomp profile for Docker, for example, disables around 44 syscalls (over 300 are available). The idea here is to provide containers access to only those resources which the container might need. For example, if you don't need the container to change the clock time on your host machine, you probably have no use for the </a:t>
            </a:r>
            <a:r>
              <a:rPr i="1" lang="en" sz="850">
                <a:solidFill>
                  <a:schemeClr val="dk1"/>
                </a:solidFill>
                <a:latin typeface="Arial"/>
                <a:ea typeface="Arial"/>
                <a:cs typeface="Arial"/>
                <a:sym typeface="Arial"/>
              </a:rPr>
              <a:t>clock_adjtime</a:t>
            </a:r>
            <a:r>
              <a:rPr lang="en" sz="850">
                <a:solidFill>
                  <a:schemeClr val="dk1"/>
                </a:solidFill>
                <a:latin typeface="Arial"/>
                <a:ea typeface="Arial"/>
                <a:cs typeface="Arial"/>
                <a:sym typeface="Arial"/>
              </a:rPr>
              <a:t> and </a:t>
            </a:r>
            <a:r>
              <a:rPr i="1" lang="en" sz="850">
                <a:solidFill>
                  <a:schemeClr val="dk1"/>
                </a:solidFill>
                <a:latin typeface="Arial"/>
                <a:ea typeface="Arial"/>
                <a:cs typeface="Arial"/>
                <a:sym typeface="Arial"/>
              </a:rPr>
              <a:t>clock_settime </a:t>
            </a:r>
            <a:r>
              <a:rPr lang="en" sz="850">
                <a:solidFill>
                  <a:schemeClr val="dk1"/>
                </a:solidFill>
                <a:latin typeface="Arial"/>
                <a:ea typeface="Arial"/>
                <a:cs typeface="Arial"/>
                <a:sym typeface="Arial"/>
              </a:rPr>
              <a:t>syscalls, and it makes sense to block them out. </a:t>
            </a:r>
            <a:endParaRPr sz="850">
              <a:solidFill>
                <a:schemeClr val="dk1"/>
              </a:solidFill>
              <a:latin typeface="Arial"/>
              <a:ea typeface="Arial"/>
              <a:cs typeface="Arial"/>
              <a:sym typeface="Arial"/>
            </a:endParaRPr>
          </a:p>
          <a:p>
            <a:pPr indent="0" lvl="0" marL="0" rtl="0" algn="l">
              <a:spcBef>
                <a:spcPts val="2000"/>
              </a:spcBef>
              <a:spcAft>
                <a:spcPts val="2000"/>
              </a:spcAft>
              <a:buNone/>
            </a:pPr>
            <a:r>
              <a:rPr b="1" lang="en" sz="1200">
                <a:solidFill>
                  <a:srgbClr val="202124"/>
                </a:solidFill>
                <a:highlight>
                  <a:srgbClr val="FFFFFF"/>
                </a:highlight>
                <a:latin typeface="Arial"/>
                <a:ea typeface="Arial"/>
                <a:cs typeface="Arial"/>
                <a:sym typeface="Arial"/>
              </a:rPr>
              <a:t>When you run a container it gets the default seccomp profile.</a:t>
            </a:r>
            <a:endParaRPr sz="850">
              <a:solidFill>
                <a:schemeClr val="dk1"/>
              </a:solidFill>
              <a:latin typeface="Arial"/>
              <a:ea typeface="Arial"/>
              <a:cs typeface="Arial"/>
              <a:sym typeface="Arial"/>
            </a:endParaRPr>
          </a:p>
        </p:txBody>
      </p:sp>
      <p:pic>
        <p:nvPicPr>
          <p:cNvPr id="152" name="Google Shape;152;p24"/>
          <p:cNvPicPr preferRelativeResize="0"/>
          <p:nvPr/>
        </p:nvPicPr>
        <p:blipFill>
          <a:blip r:embed="rId3">
            <a:alphaModFix/>
          </a:blip>
          <a:stretch>
            <a:fillRect/>
          </a:stretch>
        </p:blipFill>
        <p:spPr>
          <a:xfrm>
            <a:off x="4795275" y="1275250"/>
            <a:ext cx="3999899" cy="3227191"/>
          </a:xfrm>
          <a:prstGeom prst="rect">
            <a:avLst/>
          </a:prstGeom>
          <a:noFill/>
          <a:ln>
            <a:noFill/>
          </a:ln>
        </p:spPr>
      </p:pic>
      <p:sp>
        <p:nvSpPr>
          <p:cNvPr id="153" name="Google Shape;153;p24"/>
          <p:cNvSpPr txBox="1"/>
          <p:nvPr/>
        </p:nvSpPr>
        <p:spPr>
          <a:xfrm>
            <a:off x="311700" y="3546300"/>
            <a:ext cx="4167000" cy="1597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800"/>
              </a:spcBef>
              <a:spcAft>
                <a:spcPts val="0"/>
              </a:spcAft>
              <a:buNone/>
            </a:pPr>
            <a:r>
              <a:rPr b="1" lang="en" sz="1200">
                <a:solidFill>
                  <a:schemeClr val="dk1"/>
                </a:solidFill>
              </a:rPr>
              <a:t>SELinux (Optional)</a:t>
            </a:r>
            <a:endParaRPr b="1" sz="1200">
              <a:solidFill>
                <a:schemeClr val="dk1"/>
              </a:solidFill>
            </a:endParaRPr>
          </a:p>
          <a:p>
            <a:pPr indent="0" lvl="0" marL="0" rtl="0" algn="l">
              <a:lnSpc>
                <a:spcPct val="115000"/>
              </a:lnSpc>
              <a:spcBef>
                <a:spcPts val="400"/>
              </a:spcBef>
              <a:spcAft>
                <a:spcPts val="0"/>
              </a:spcAft>
              <a:buNone/>
            </a:pPr>
            <a:r>
              <a:rPr lang="en" sz="850">
                <a:solidFill>
                  <a:schemeClr val="dk1"/>
                </a:solidFill>
              </a:rPr>
              <a:t>SELinux stands for </a:t>
            </a:r>
            <a:r>
              <a:rPr i="1" lang="en" sz="850">
                <a:solidFill>
                  <a:schemeClr val="dk1"/>
                </a:solidFill>
              </a:rPr>
              <a:t>security-enhanced Linux</a:t>
            </a:r>
            <a:r>
              <a:rPr lang="en" sz="850">
                <a:solidFill>
                  <a:schemeClr val="dk1"/>
                </a:solidFill>
              </a:rPr>
              <a:t>. SELinux lets you limit an application to have access only to its own files and prevent any other processes from accessing them. So, if an application is compromised, it would limit the number of files that it can affect or control.</a:t>
            </a:r>
            <a:endParaRPr sz="850">
              <a:solidFill>
                <a:schemeClr val="dk1"/>
              </a:solidFill>
            </a:endParaRPr>
          </a:p>
          <a:p>
            <a:pPr indent="0" lvl="0" marL="0" rtl="0" algn="l">
              <a:lnSpc>
                <a:spcPct val="115000"/>
              </a:lnSpc>
              <a:spcBef>
                <a:spcPts val="2000"/>
              </a:spcBef>
              <a:spcAft>
                <a:spcPts val="2000"/>
              </a:spcAft>
              <a:buNone/>
            </a:pPr>
            <a:r>
              <a:rPr lang="en" sz="850">
                <a:solidFill>
                  <a:schemeClr val="dk1"/>
                </a:solidFill>
              </a:rPr>
              <a:t>You need to instruct your runtime to enable it, also this feature should be enabled in host OS.</a:t>
            </a:r>
            <a:endParaRPr sz="850">
              <a:solidFill>
                <a:schemeClr val="dk1"/>
              </a:solidFill>
            </a:endParaRPr>
          </a:p>
        </p:txBody>
      </p:sp>
      <p:sp>
        <p:nvSpPr>
          <p:cNvPr id="154" name="Google Shape;154;p24"/>
          <p:cNvSpPr txBox="1"/>
          <p:nvPr/>
        </p:nvSpPr>
        <p:spPr>
          <a:xfrm>
            <a:off x="5626075" y="4093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u="sng">
                <a:solidFill>
                  <a:srgbClr val="2200CC"/>
                </a:solidFill>
                <a:hlinkClick r:id="rId4">
                  <a:extLst>
                    <a:ext uri="{A12FA001-AC4F-418D-AE19-62706E023703}">
                      <ahyp:hlinkClr val="tx"/>
                    </a:ext>
                  </a:extLst>
                </a:hlinkClick>
              </a:rPr>
              <a:t>https://dockerlabs.collabnix.com/advanced/security/seccomp/#:~:text=Docker%20uses%20seccomp%20in%20filter,to%20the%20docker%20run%20command</a:t>
            </a:r>
            <a:r>
              <a:rPr lang="en" sz="500">
                <a:solidFill>
                  <a:schemeClr val="dk1"/>
                </a:solidFill>
              </a:rPr>
              <a:t>.</a:t>
            </a:r>
            <a:endParaRPr sz="500">
              <a:solidFill>
                <a:schemeClr val="dk1"/>
              </a:solidFill>
            </a:endParaRPr>
          </a:p>
          <a:p>
            <a:pPr indent="0" lvl="0" marL="0" rtl="0" algn="l">
              <a:spcBef>
                <a:spcPts val="0"/>
              </a:spcBef>
              <a:spcAft>
                <a:spcPts val="0"/>
              </a:spcAft>
              <a:buNone/>
            </a:pPr>
            <a:r>
              <a:rPr lang="en" sz="500" u="sng">
                <a:solidFill>
                  <a:srgbClr val="2200CC"/>
                </a:solidFill>
                <a:hlinkClick r:id="rId5">
                  <a:extLst>
                    <a:ext uri="{A12FA001-AC4F-418D-AE19-62706E023703}">
                      <ahyp:hlinkClr val="tx"/>
                    </a:ext>
                  </a:extLst>
                </a:hlinkClick>
              </a:rPr>
              <a:t>https://opensource.com/article/21/8/container-linux-technology</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Containers work</a:t>
            </a:r>
            <a:endParaRPr/>
          </a:p>
        </p:txBody>
      </p:sp>
      <p:sp>
        <p:nvSpPr>
          <p:cNvPr id="160" name="Google Shape;160;p25"/>
          <p:cNvSpPr txBox="1"/>
          <p:nvPr>
            <p:ph idx="1" type="body"/>
          </p:nvPr>
        </p:nvSpPr>
        <p:spPr>
          <a:xfrm>
            <a:off x="125400" y="1170125"/>
            <a:ext cx="3999900" cy="1572300"/>
          </a:xfrm>
          <a:prstGeom prst="rect">
            <a:avLst/>
          </a:prstGeom>
          <a:solidFill>
            <a:srgbClr val="FCE5CD"/>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solidFill>
                  <a:srgbClr val="212529"/>
                </a:solidFill>
              </a:rPr>
              <a:t>Basically the way containers work are:</a:t>
            </a:r>
            <a:endParaRPr sz="1300">
              <a:solidFill>
                <a:srgbClr val="212529"/>
              </a:solidFill>
            </a:endParaRPr>
          </a:p>
          <a:p>
            <a:pPr indent="0" lvl="0" marL="0" marR="0" rtl="0" algn="l">
              <a:lnSpc>
                <a:spcPct val="100000"/>
              </a:lnSpc>
              <a:spcBef>
                <a:spcPts val="0"/>
              </a:spcBef>
              <a:spcAft>
                <a:spcPts val="0"/>
              </a:spcAft>
              <a:buNone/>
            </a:pPr>
            <a:r>
              <a:rPr lang="en" sz="1300">
                <a:solidFill>
                  <a:srgbClr val="212529"/>
                </a:solidFill>
              </a:rPr>
              <a:t>1. Start a regular linux process(s)</a:t>
            </a:r>
            <a:endParaRPr sz="1300">
              <a:solidFill>
                <a:srgbClr val="212529"/>
              </a:solidFill>
            </a:endParaRPr>
          </a:p>
          <a:p>
            <a:pPr indent="0" lvl="0" marL="0" marR="0" rtl="0" algn="l">
              <a:lnSpc>
                <a:spcPct val="100000"/>
              </a:lnSpc>
              <a:spcBef>
                <a:spcPts val="0"/>
              </a:spcBef>
              <a:spcAft>
                <a:spcPts val="0"/>
              </a:spcAft>
              <a:buNone/>
            </a:pPr>
            <a:r>
              <a:rPr lang="en" sz="1300">
                <a:solidFill>
                  <a:srgbClr val="212529"/>
                </a:solidFill>
              </a:rPr>
              <a:t>2. Set a bunch of rules about what that process can do (with cgroups, namespaces, capabilities, seccomp rules)</a:t>
            </a:r>
            <a:endParaRPr sz="1300">
              <a:solidFill>
                <a:srgbClr val="212529"/>
              </a:solidFill>
            </a:endParaRPr>
          </a:p>
          <a:p>
            <a:pPr indent="0" lvl="0" marL="0" marR="0" rtl="0" algn="l">
              <a:lnSpc>
                <a:spcPct val="100000"/>
              </a:lnSpc>
              <a:spcBef>
                <a:spcPts val="0"/>
              </a:spcBef>
              <a:spcAft>
                <a:spcPts val="0"/>
              </a:spcAft>
              <a:buNone/>
            </a:pPr>
            <a:r>
              <a:rPr lang="en" sz="1300">
                <a:solidFill>
                  <a:srgbClr val="212529"/>
                </a:solidFill>
              </a:rPr>
              <a:t>3. Those rules are what make the process a "container"</a:t>
            </a:r>
            <a:endParaRPr sz="1300">
              <a:solidFill>
                <a:srgbClr val="212529"/>
              </a:solidFill>
            </a:endParaRPr>
          </a:p>
        </p:txBody>
      </p:sp>
      <p:pic>
        <p:nvPicPr>
          <p:cNvPr id="161" name="Google Shape;161;p25"/>
          <p:cNvPicPr preferRelativeResize="0"/>
          <p:nvPr/>
        </p:nvPicPr>
        <p:blipFill>
          <a:blip r:embed="rId3">
            <a:alphaModFix/>
          </a:blip>
          <a:stretch>
            <a:fillRect/>
          </a:stretch>
        </p:blipFill>
        <p:spPr>
          <a:xfrm>
            <a:off x="4199125" y="1017725"/>
            <a:ext cx="4792476" cy="3018426"/>
          </a:xfrm>
          <a:prstGeom prst="rect">
            <a:avLst/>
          </a:prstGeom>
          <a:noFill/>
          <a:ln>
            <a:noFill/>
          </a:ln>
        </p:spPr>
      </p:pic>
      <p:sp>
        <p:nvSpPr>
          <p:cNvPr id="162" name="Google Shape;162;p25"/>
          <p:cNvSpPr txBox="1"/>
          <p:nvPr/>
        </p:nvSpPr>
        <p:spPr>
          <a:xfrm>
            <a:off x="718463" y="2633850"/>
            <a:ext cx="3000000" cy="369300"/>
          </a:xfrm>
          <a:prstGeom prst="rect">
            <a:avLst/>
          </a:prstGeom>
          <a:solidFill>
            <a:srgbClr val="EA9999"/>
          </a:solidFill>
          <a:ln>
            <a:noFill/>
          </a:ln>
        </p:spPr>
        <p:txBody>
          <a:bodyPr anchorCtr="0" anchor="t" bIns="91425" lIns="91425" spcFirstLastPara="1" rIns="91425" wrap="square" tIns="91425">
            <a:spAutoFit/>
          </a:bodyPr>
          <a:lstStyle/>
          <a:p>
            <a:pPr indent="0" lvl="0" marL="76200" rtl="0" algn="l">
              <a:lnSpc>
                <a:spcPct val="115000"/>
              </a:lnSpc>
              <a:spcBef>
                <a:spcPts val="0"/>
              </a:spcBef>
              <a:spcAft>
                <a:spcPts val="0"/>
              </a:spcAft>
              <a:buNone/>
            </a:pPr>
            <a:r>
              <a:rPr b="1" lang="en" sz="1200">
                <a:solidFill>
                  <a:schemeClr val="lt1"/>
                </a:solidFill>
                <a:latin typeface="Courier New"/>
                <a:ea typeface="Courier New"/>
                <a:cs typeface="Courier New"/>
                <a:sym typeface="Courier New"/>
              </a:rPr>
              <a:t>Docker(runc) does it for you</a:t>
            </a:r>
            <a:endParaRPr b="1" sz="1200">
              <a:solidFill>
                <a:schemeClr val="l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p>
        </p:txBody>
      </p:sp>
      <p:sp>
        <p:nvSpPr>
          <p:cNvPr id="173" name="Google Shape;173;p27"/>
          <p:cNvSpPr txBox="1"/>
          <p:nvPr>
            <p:ph idx="1" type="body"/>
          </p:nvPr>
        </p:nvSpPr>
        <p:spPr>
          <a:xfrm>
            <a:off x="311700" y="1152475"/>
            <a:ext cx="3258900" cy="3390900"/>
          </a:xfrm>
          <a:prstGeom prst="rect">
            <a:avLst/>
          </a:prstGeom>
          <a:solidFill>
            <a:srgbClr val="FCE5CD"/>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solidFill>
                  <a:srgbClr val="212529"/>
                </a:solidFill>
              </a:rPr>
              <a:t>Docker is a software platform for building applications based on containers.</a:t>
            </a:r>
            <a:endParaRPr sz="1300">
              <a:solidFill>
                <a:srgbClr val="212529"/>
              </a:solidFill>
            </a:endParaRPr>
          </a:p>
          <a:p>
            <a:pPr indent="0" lvl="0" marL="0" marR="0" rtl="0" algn="l">
              <a:lnSpc>
                <a:spcPct val="100000"/>
              </a:lnSpc>
              <a:spcBef>
                <a:spcPts val="0"/>
              </a:spcBef>
              <a:spcAft>
                <a:spcPts val="0"/>
              </a:spcAft>
              <a:buNone/>
            </a:pPr>
            <a:r>
              <a:t/>
            </a:r>
            <a:endParaRPr sz="1300">
              <a:solidFill>
                <a:srgbClr val="212529"/>
              </a:solidFill>
            </a:endParaRPr>
          </a:p>
          <a:p>
            <a:pPr indent="-311150" lvl="0" marL="457200" marR="0" rtl="0" algn="l">
              <a:lnSpc>
                <a:spcPct val="100000"/>
              </a:lnSpc>
              <a:spcBef>
                <a:spcPts val="0"/>
              </a:spcBef>
              <a:spcAft>
                <a:spcPts val="0"/>
              </a:spcAft>
              <a:buClr>
                <a:srgbClr val="212529"/>
              </a:buClr>
              <a:buSzPts val="1300"/>
              <a:buChar char="❏"/>
            </a:pPr>
            <a:r>
              <a:rPr lang="en" sz="1300">
                <a:solidFill>
                  <a:srgbClr val="212529"/>
                </a:solidFill>
              </a:rPr>
              <a:t>Docker Client</a:t>
            </a:r>
            <a:endParaRPr sz="1300">
              <a:solidFill>
                <a:srgbClr val="212529"/>
              </a:solidFill>
            </a:endParaRPr>
          </a:p>
          <a:p>
            <a:pPr indent="-311150" lvl="0" marL="457200" rtl="0" algn="l">
              <a:lnSpc>
                <a:spcPct val="100000"/>
              </a:lnSpc>
              <a:spcBef>
                <a:spcPts val="0"/>
              </a:spcBef>
              <a:spcAft>
                <a:spcPts val="0"/>
              </a:spcAft>
              <a:buClr>
                <a:srgbClr val="212529"/>
              </a:buClr>
              <a:buSzPts val="1300"/>
              <a:buChar char="❏"/>
            </a:pPr>
            <a:r>
              <a:rPr lang="en" sz="1300">
                <a:solidFill>
                  <a:srgbClr val="212529"/>
                </a:solidFill>
              </a:rPr>
              <a:t>Docker Daemon</a:t>
            </a:r>
            <a:endParaRPr sz="1300">
              <a:solidFill>
                <a:srgbClr val="212529"/>
              </a:solidFill>
            </a:endParaRPr>
          </a:p>
          <a:p>
            <a:pPr indent="-311150" lvl="0" marL="457200" marR="0" rtl="0" algn="l">
              <a:lnSpc>
                <a:spcPct val="100000"/>
              </a:lnSpc>
              <a:spcBef>
                <a:spcPts val="0"/>
              </a:spcBef>
              <a:spcAft>
                <a:spcPts val="0"/>
              </a:spcAft>
              <a:buClr>
                <a:srgbClr val="212529"/>
              </a:buClr>
              <a:buSzPts val="1300"/>
              <a:buChar char="❏"/>
            </a:pPr>
            <a:r>
              <a:rPr lang="en" sz="1300">
                <a:solidFill>
                  <a:srgbClr val="212529"/>
                </a:solidFill>
              </a:rPr>
              <a:t>Docker Image</a:t>
            </a:r>
            <a:endParaRPr sz="1300">
              <a:solidFill>
                <a:srgbClr val="212529"/>
              </a:solidFill>
            </a:endParaRPr>
          </a:p>
          <a:p>
            <a:pPr indent="-311150" lvl="0" marL="457200" marR="0" rtl="0" algn="l">
              <a:lnSpc>
                <a:spcPct val="100000"/>
              </a:lnSpc>
              <a:spcBef>
                <a:spcPts val="0"/>
              </a:spcBef>
              <a:spcAft>
                <a:spcPts val="0"/>
              </a:spcAft>
              <a:buClr>
                <a:srgbClr val="212529"/>
              </a:buClr>
              <a:buSzPts val="1300"/>
              <a:buChar char="❏"/>
            </a:pPr>
            <a:r>
              <a:rPr lang="en" sz="1300">
                <a:solidFill>
                  <a:srgbClr val="212529"/>
                </a:solidFill>
              </a:rPr>
              <a:t>Docker Container</a:t>
            </a:r>
            <a:endParaRPr sz="1300">
              <a:solidFill>
                <a:srgbClr val="212529"/>
              </a:solidFill>
            </a:endParaRPr>
          </a:p>
          <a:p>
            <a:pPr indent="-311150" lvl="0" marL="457200" marR="0" rtl="0" algn="l">
              <a:lnSpc>
                <a:spcPct val="100000"/>
              </a:lnSpc>
              <a:spcBef>
                <a:spcPts val="0"/>
              </a:spcBef>
              <a:spcAft>
                <a:spcPts val="0"/>
              </a:spcAft>
              <a:buClr>
                <a:srgbClr val="212529"/>
              </a:buClr>
              <a:buSzPts val="1300"/>
              <a:buChar char="❏"/>
            </a:pPr>
            <a:r>
              <a:rPr lang="en" sz="1300">
                <a:solidFill>
                  <a:srgbClr val="212529"/>
                </a:solidFill>
              </a:rPr>
              <a:t>Docker Registry</a:t>
            </a:r>
            <a:endParaRPr sz="1300">
              <a:solidFill>
                <a:srgbClr val="212529"/>
              </a:solidFill>
            </a:endParaRPr>
          </a:p>
          <a:p>
            <a:pPr indent="0" lvl="0" marL="0" marR="0" rtl="0" algn="l">
              <a:lnSpc>
                <a:spcPct val="100000"/>
              </a:lnSpc>
              <a:spcBef>
                <a:spcPts val="0"/>
              </a:spcBef>
              <a:spcAft>
                <a:spcPts val="0"/>
              </a:spcAft>
              <a:buNone/>
            </a:pPr>
            <a:r>
              <a:t/>
            </a:r>
            <a:endParaRPr sz="1300">
              <a:solidFill>
                <a:srgbClr val="212529"/>
              </a:solidFill>
            </a:endParaRPr>
          </a:p>
        </p:txBody>
      </p:sp>
      <p:sp>
        <p:nvSpPr>
          <p:cNvPr id="174" name="Google Shape;174;p27"/>
          <p:cNvSpPr txBox="1"/>
          <p:nvPr/>
        </p:nvSpPr>
        <p:spPr>
          <a:xfrm>
            <a:off x="5526425" y="3848125"/>
            <a:ext cx="26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Highlevel Docker Architecture</a:t>
            </a:r>
            <a:endParaRPr>
              <a:latin typeface="Roboto"/>
              <a:ea typeface="Roboto"/>
              <a:cs typeface="Roboto"/>
              <a:sym typeface="Roboto"/>
            </a:endParaRPr>
          </a:p>
        </p:txBody>
      </p:sp>
      <p:pic>
        <p:nvPicPr>
          <p:cNvPr id="175" name="Google Shape;175;p27"/>
          <p:cNvPicPr preferRelativeResize="0"/>
          <p:nvPr/>
        </p:nvPicPr>
        <p:blipFill>
          <a:blip r:embed="rId3">
            <a:alphaModFix/>
          </a:blip>
          <a:stretch>
            <a:fillRect/>
          </a:stretch>
        </p:blipFill>
        <p:spPr>
          <a:xfrm>
            <a:off x="4263625" y="1152475"/>
            <a:ext cx="4482480" cy="25841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Orchestration</a:t>
            </a:r>
            <a:endParaRPr/>
          </a:p>
        </p:txBody>
      </p:sp>
      <p:sp>
        <p:nvSpPr>
          <p:cNvPr id="181" name="Google Shape;181;p28"/>
          <p:cNvSpPr txBox="1"/>
          <p:nvPr/>
        </p:nvSpPr>
        <p:spPr>
          <a:xfrm>
            <a:off x="341300" y="1085350"/>
            <a:ext cx="8520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In system administration, orchestration is the automated configuration, coordination, and management of computer systems and software. - </a:t>
            </a:r>
            <a:r>
              <a:rPr lang="en" sz="1100">
                <a:latin typeface="Pacifico"/>
                <a:ea typeface="Pacifico"/>
                <a:cs typeface="Pacifico"/>
                <a:sym typeface="Pacifico"/>
              </a:rPr>
              <a:t>Wikipedia</a:t>
            </a:r>
            <a:endParaRPr sz="1100">
              <a:latin typeface="Pacifico"/>
              <a:ea typeface="Pacifico"/>
              <a:cs typeface="Pacifico"/>
              <a:sym typeface="Pacifico"/>
            </a:endParaRPr>
          </a:p>
          <a:p>
            <a:pPr indent="0" lvl="0" marL="0" rtl="0" algn="l">
              <a:spcBef>
                <a:spcPts val="0"/>
              </a:spcBef>
              <a:spcAft>
                <a:spcPts val="0"/>
              </a:spcAft>
              <a:buNone/>
            </a:pPr>
            <a:r>
              <a:t/>
            </a:r>
            <a:endParaRPr i="1" sz="1100">
              <a:latin typeface="Pacifico"/>
              <a:ea typeface="Pacifico"/>
              <a:cs typeface="Pacifico"/>
              <a:sym typeface="Pacifico"/>
            </a:endParaRPr>
          </a:p>
          <a:p>
            <a:pPr indent="0" lvl="0" marL="0" rtl="0" algn="l">
              <a:spcBef>
                <a:spcPts val="0"/>
              </a:spcBef>
              <a:spcAft>
                <a:spcPts val="0"/>
              </a:spcAft>
              <a:buNone/>
            </a:pPr>
            <a:r>
              <a:rPr lang="en" sz="1100">
                <a:latin typeface="Roboto"/>
                <a:ea typeface="Roboto"/>
                <a:cs typeface="Roboto"/>
                <a:sym typeface="Roboto"/>
              </a:rPr>
              <a:t>In other words </a:t>
            </a:r>
            <a:r>
              <a:rPr b="1" lang="en" sz="1100">
                <a:latin typeface="Roboto"/>
                <a:ea typeface="Roboto"/>
                <a:cs typeface="Roboto"/>
                <a:sym typeface="Roboto"/>
              </a:rPr>
              <a:t>Orchestration is the automated configuration, management, and coordination of computer systems, applications, and services</a:t>
            </a:r>
            <a:r>
              <a:rPr lang="en" sz="1100">
                <a:latin typeface="Roboto"/>
                <a:ea typeface="Roboto"/>
                <a:cs typeface="Roboto"/>
                <a:sym typeface="Roboto"/>
              </a:rPr>
              <a:t>. Orchestration helps IT to more easily manage complex tasks and workflows.</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Automation and orchestration are different, but related concepts. Automation helps make your business more efficient by reducing or replacing human interaction with IT systems and instead using software to perform tasks in order to reduce cost, complexity, and errors.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In general, automation refers to automating a single task. This is different from orchestration, which is how you can automate a process or workflow that involves many steps across multiple disparate systems. When you start by building automation into your processes, you can then orchestrate them to run automatically. </a:t>
            </a:r>
            <a:endParaRPr sz="1100">
              <a:latin typeface="Roboto"/>
              <a:ea typeface="Roboto"/>
              <a:cs typeface="Roboto"/>
              <a:sym typeface="Roboto"/>
            </a:endParaRPr>
          </a:p>
        </p:txBody>
      </p:sp>
      <p:sp>
        <p:nvSpPr>
          <p:cNvPr id="182" name="Google Shape;182;p28"/>
          <p:cNvSpPr txBox="1"/>
          <p:nvPr/>
        </p:nvSpPr>
        <p:spPr>
          <a:xfrm>
            <a:off x="341300" y="3276675"/>
            <a:ext cx="86637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 sz="1200">
                <a:latin typeface="Roboto"/>
                <a:ea typeface="Roboto"/>
                <a:cs typeface="Roboto"/>
                <a:sym typeface="Roboto"/>
              </a:rPr>
              <a:t>ONAP [SO]</a:t>
            </a:r>
            <a:r>
              <a:rPr lang="en" sz="1200">
                <a:latin typeface="Roboto"/>
                <a:ea typeface="Roboto"/>
                <a:cs typeface="Roboto"/>
                <a:sym typeface="Roboto"/>
              </a:rPr>
              <a:t> is a network service orchestrator.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Kubernetes</a:t>
            </a:r>
            <a:r>
              <a:rPr lang="en" sz="1200">
                <a:latin typeface="Roboto"/>
                <a:ea typeface="Roboto"/>
                <a:cs typeface="Roboto"/>
                <a:sym typeface="Roboto"/>
              </a:rPr>
              <a:t> is an open source platform that does container/microservices orchestration.</a:t>
            </a:r>
            <a:endParaRPr sz="1000">
              <a:latin typeface="Roboto"/>
              <a:ea typeface="Roboto"/>
              <a:cs typeface="Roboto"/>
              <a:sym typeface="Roboto"/>
            </a:endParaRPr>
          </a:p>
        </p:txBody>
      </p:sp>
      <p:sp>
        <p:nvSpPr>
          <p:cNvPr id="183" name="Google Shape;183;p28"/>
          <p:cNvSpPr txBox="1"/>
          <p:nvPr/>
        </p:nvSpPr>
        <p:spPr>
          <a:xfrm>
            <a:off x="370275" y="3804275"/>
            <a:ext cx="55386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u="sng">
                <a:solidFill>
                  <a:srgbClr val="151515"/>
                </a:solidFill>
              </a:rPr>
              <a:t>Use container/microservices orchestration to automate and manage tasks such as:</a:t>
            </a:r>
            <a:endParaRPr sz="1000" u="sng">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Provisioning and deployment</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Configuration and scheduling </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Resource allocation</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Container availability </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Scaling or removing containers based on balancing workloads across your infrastructure</a:t>
            </a:r>
            <a:endParaRPr/>
          </a:p>
        </p:txBody>
      </p:sp>
      <p:sp>
        <p:nvSpPr>
          <p:cNvPr id="184" name="Google Shape;184;p28"/>
          <p:cNvSpPr txBox="1"/>
          <p:nvPr/>
        </p:nvSpPr>
        <p:spPr>
          <a:xfrm>
            <a:off x="5554100" y="3963600"/>
            <a:ext cx="3391500" cy="1046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151515"/>
              </a:buClr>
              <a:buSzPts val="1000"/>
              <a:buChar char="●"/>
            </a:pPr>
            <a:r>
              <a:rPr lang="en" sz="1000">
                <a:solidFill>
                  <a:srgbClr val="151515"/>
                </a:solidFill>
              </a:rPr>
              <a:t>Load balancing and traffic routing </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Monitoring container health</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Configuring applications based on the container in which they will run</a:t>
            </a:r>
            <a:endParaRPr sz="1000">
              <a:solidFill>
                <a:srgbClr val="151515"/>
              </a:solidFill>
            </a:endParaRPr>
          </a:p>
          <a:p>
            <a:pPr indent="-292100" lvl="0" marL="457200" rtl="0" algn="l">
              <a:lnSpc>
                <a:spcPct val="115000"/>
              </a:lnSpc>
              <a:spcBef>
                <a:spcPts val="0"/>
              </a:spcBef>
              <a:spcAft>
                <a:spcPts val="0"/>
              </a:spcAft>
              <a:buClr>
                <a:srgbClr val="151515"/>
              </a:buClr>
              <a:buSzPts val="1000"/>
              <a:buChar char="●"/>
            </a:pPr>
            <a:r>
              <a:rPr lang="en" sz="1000">
                <a:solidFill>
                  <a:srgbClr val="151515"/>
                </a:solidFill>
              </a:rPr>
              <a:t>Keeping interactions between containers secure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Orchestrator: </a:t>
            </a:r>
            <a:r>
              <a:rPr lang="en"/>
              <a:t>Docker Swarm</a:t>
            </a:r>
            <a:endParaRPr/>
          </a:p>
        </p:txBody>
      </p:sp>
      <p:sp>
        <p:nvSpPr>
          <p:cNvPr id="190" name="Google Shape;190;p29"/>
          <p:cNvSpPr txBox="1"/>
          <p:nvPr>
            <p:ph idx="1" type="body"/>
          </p:nvPr>
        </p:nvSpPr>
        <p:spPr>
          <a:xfrm>
            <a:off x="311700" y="1152475"/>
            <a:ext cx="3828000" cy="2364600"/>
          </a:xfrm>
          <a:prstGeom prst="rect">
            <a:avLst/>
          </a:prstGeom>
          <a:solidFill>
            <a:srgbClr val="FCE5CD"/>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300">
                <a:solidFill>
                  <a:srgbClr val="212529"/>
                </a:solidFill>
              </a:rPr>
              <a:t>Docker swarm is a container orchestration tool, meaning that it allows the user to manage multiple containers deployed across multiple host machines. </a:t>
            </a:r>
            <a:endParaRPr b="1" sz="1300">
              <a:solidFill>
                <a:srgbClr val="212529"/>
              </a:solidFill>
            </a:endParaRPr>
          </a:p>
          <a:p>
            <a:pPr indent="0" lvl="0" marL="0" marR="0" rtl="0" algn="l">
              <a:lnSpc>
                <a:spcPct val="100000"/>
              </a:lnSpc>
              <a:spcBef>
                <a:spcPts val="0"/>
              </a:spcBef>
              <a:spcAft>
                <a:spcPts val="0"/>
              </a:spcAft>
              <a:buNone/>
            </a:pPr>
            <a:r>
              <a:t/>
            </a:r>
            <a:endParaRPr sz="1300">
              <a:solidFill>
                <a:srgbClr val="212529"/>
              </a:solidFill>
            </a:endParaRPr>
          </a:p>
          <a:p>
            <a:pPr indent="0" lvl="0" marL="0" marR="0" rtl="0" algn="l">
              <a:lnSpc>
                <a:spcPct val="100000"/>
              </a:lnSpc>
              <a:spcBef>
                <a:spcPts val="0"/>
              </a:spcBef>
              <a:spcAft>
                <a:spcPts val="0"/>
              </a:spcAft>
              <a:buNone/>
            </a:pPr>
            <a:r>
              <a:t/>
            </a:r>
            <a:endParaRPr sz="1300">
              <a:solidFill>
                <a:srgbClr val="212529"/>
              </a:solidFill>
            </a:endParaRPr>
          </a:p>
          <a:p>
            <a:pPr indent="0" lvl="0" marL="0" marR="0" rtl="0" algn="l">
              <a:lnSpc>
                <a:spcPct val="100000"/>
              </a:lnSpc>
              <a:spcBef>
                <a:spcPts val="0"/>
              </a:spcBef>
              <a:spcAft>
                <a:spcPts val="0"/>
              </a:spcAft>
              <a:buNone/>
            </a:pPr>
            <a:r>
              <a:rPr lang="en" sz="1300">
                <a:solidFill>
                  <a:srgbClr val="212529"/>
                </a:solidFill>
              </a:rPr>
              <a:t>A Swarm cluster consists of Docker Engine deployed </a:t>
            </a:r>
            <a:r>
              <a:rPr b="1" lang="en" sz="1300">
                <a:solidFill>
                  <a:srgbClr val="212529"/>
                </a:solidFill>
              </a:rPr>
              <a:t>Swarm manager</a:t>
            </a:r>
            <a:r>
              <a:rPr lang="en" sz="1300">
                <a:solidFill>
                  <a:srgbClr val="212529"/>
                </a:solidFill>
              </a:rPr>
              <a:t> nodes (which orchestrate and manage the cluster) and </a:t>
            </a:r>
            <a:r>
              <a:rPr b="1" lang="en" sz="1300">
                <a:solidFill>
                  <a:srgbClr val="212529"/>
                </a:solidFill>
              </a:rPr>
              <a:t>worker nodes</a:t>
            </a:r>
            <a:r>
              <a:rPr lang="en" sz="1300">
                <a:solidFill>
                  <a:srgbClr val="212529"/>
                </a:solidFill>
              </a:rPr>
              <a:t> (which are directed to execute tasks by the manager nodes).</a:t>
            </a:r>
            <a:endParaRPr sz="1300">
              <a:solidFill>
                <a:srgbClr val="212529"/>
              </a:solidFill>
            </a:endParaRPr>
          </a:p>
        </p:txBody>
      </p:sp>
      <p:sp>
        <p:nvSpPr>
          <p:cNvPr id="191" name="Google Shape;191;p29"/>
          <p:cNvSpPr txBox="1"/>
          <p:nvPr/>
        </p:nvSpPr>
        <p:spPr>
          <a:xfrm>
            <a:off x="5992150" y="3516950"/>
            <a:ext cx="2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Docker swarm</a:t>
            </a:r>
            <a:endParaRPr>
              <a:latin typeface="Roboto"/>
              <a:ea typeface="Roboto"/>
              <a:cs typeface="Roboto"/>
              <a:sym typeface="Roboto"/>
            </a:endParaRPr>
          </a:p>
        </p:txBody>
      </p:sp>
      <p:pic>
        <p:nvPicPr>
          <p:cNvPr id="192" name="Google Shape;192;p29"/>
          <p:cNvPicPr preferRelativeResize="0"/>
          <p:nvPr/>
        </p:nvPicPr>
        <p:blipFill>
          <a:blip r:embed="rId3">
            <a:alphaModFix/>
          </a:blip>
          <a:stretch>
            <a:fillRect/>
          </a:stretch>
        </p:blipFill>
        <p:spPr>
          <a:xfrm rot="10800000">
            <a:off x="5275250" y="1237562"/>
            <a:ext cx="3085295" cy="2194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Cambria"/>
                <a:ea typeface="Cambria"/>
                <a:cs typeface="Cambria"/>
                <a:sym typeface="Cambria"/>
              </a:rPr>
              <a:t>Topics</a:t>
            </a:r>
            <a:endParaRPr sz="2800">
              <a:solidFill>
                <a:srgbClr val="000000"/>
              </a:solidFill>
              <a:latin typeface="Cambria"/>
              <a:ea typeface="Cambria"/>
              <a:cs typeface="Cambria"/>
              <a:sym typeface="Cambria"/>
            </a:endParaRPr>
          </a:p>
        </p:txBody>
      </p:sp>
      <p:sp>
        <p:nvSpPr>
          <p:cNvPr id="57" name="Google Shape;57;p12"/>
          <p:cNvSpPr txBox="1"/>
          <p:nvPr/>
        </p:nvSpPr>
        <p:spPr>
          <a:xfrm>
            <a:off x="145350" y="969900"/>
            <a:ext cx="5618100" cy="4088700"/>
          </a:xfrm>
          <a:prstGeom prst="rect">
            <a:avLst/>
          </a:prstGeom>
          <a:solidFill>
            <a:schemeClr val="lt1"/>
          </a:solidFill>
          <a:ln>
            <a:noFill/>
          </a:ln>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Three Evolutions in IT world</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System Architecture: Monolithic -&gt; SOA -&gt; Microservice</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solidFill>
                  <a:schemeClr val="dk1"/>
                </a:solidFill>
                <a:latin typeface="Cambria"/>
                <a:ea typeface="Cambria"/>
                <a:cs typeface="Cambria"/>
                <a:sym typeface="Cambria"/>
              </a:rPr>
              <a:t>Computing Technology: Physical -&gt; VM -&gt; Container</a:t>
            </a:r>
            <a:endParaRPr sz="1050">
              <a:solidFill>
                <a:schemeClr val="dk1"/>
              </a:solidFill>
              <a:latin typeface="Cambria"/>
              <a:ea typeface="Cambria"/>
              <a:cs typeface="Cambria"/>
              <a:sym typeface="Cambria"/>
            </a:endParaRPr>
          </a:p>
          <a:p>
            <a:pPr indent="-295275" lvl="1" marL="914400" rtl="0" algn="l">
              <a:lnSpc>
                <a:spcPct val="115000"/>
              </a:lnSpc>
              <a:spcBef>
                <a:spcPts val="0"/>
              </a:spcBef>
              <a:spcAft>
                <a:spcPts val="0"/>
              </a:spcAft>
              <a:buClr>
                <a:schemeClr val="dk1"/>
              </a:buClr>
              <a:buSzPts val="1050"/>
              <a:buFont typeface="Cambria"/>
              <a:buChar char="❏"/>
            </a:pPr>
            <a:r>
              <a:rPr lang="en" sz="1050">
                <a:solidFill>
                  <a:schemeClr val="dk1"/>
                </a:solidFill>
                <a:latin typeface="Cambria"/>
                <a:ea typeface="Cambria"/>
                <a:cs typeface="Cambria"/>
                <a:sym typeface="Cambria"/>
              </a:rPr>
              <a:t>Computing Methodology: Centralized -&gt; Distributed -&gt; Cloud -&gt; Cloud + Edge</a:t>
            </a:r>
            <a:endParaRPr sz="1050">
              <a:solidFill>
                <a:schemeClr val="dk1"/>
              </a:solidFill>
              <a:latin typeface="Cambria"/>
              <a:ea typeface="Cambria"/>
              <a:cs typeface="Cambria"/>
              <a:sym typeface="Cambria"/>
            </a:endParaRPr>
          </a:p>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Cloud Computing Building Blocks</a:t>
            </a:r>
            <a:endParaRPr sz="1050">
              <a:latin typeface="Cambria"/>
              <a:ea typeface="Cambria"/>
              <a:cs typeface="Cambria"/>
              <a:sym typeface="Cambria"/>
            </a:endParaRPr>
          </a:p>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Deep Dive in Containers</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Introduction</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Linux Namespaces</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Cgroups</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How Containers Work</a:t>
            </a:r>
            <a:endParaRPr sz="1050">
              <a:latin typeface="Cambria"/>
              <a:ea typeface="Cambria"/>
              <a:cs typeface="Cambria"/>
              <a:sym typeface="Cambria"/>
            </a:endParaRPr>
          </a:p>
          <a:p>
            <a:pPr indent="-295275" lvl="0" marL="4572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Deep Dive in Container Orchestration</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Introduction</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Docker</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Docker</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Docker Swarm</a:t>
            </a:r>
            <a:endParaRPr sz="1050">
              <a:latin typeface="Cambria"/>
              <a:ea typeface="Cambria"/>
              <a:cs typeface="Cambria"/>
              <a:sym typeface="Cambria"/>
            </a:endParaRPr>
          </a:p>
          <a:p>
            <a:pPr indent="-295275" lvl="1" marL="914400" rtl="0" algn="l">
              <a:lnSpc>
                <a:spcPct val="115000"/>
              </a:lnSpc>
              <a:spcBef>
                <a:spcPts val="0"/>
              </a:spcBef>
              <a:spcAft>
                <a:spcPts val="0"/>
              </a:spcAft>
              <a:buClr>
                <a:srgbClr val="0000FF"/>
              </a:buClr>
              <a:buSzPts val="1050"/>
              <a:buFont typeface="Cambria"/>
              <a:buChar char="❏"/>
            </a:pPr>
            <a:r>
              <a:rPr lang="en" sz="1050">
                <a:latin typeface="Cambria"/>
                <a:ea typeface="Cambria"/>
                <a:cs typeface="Cambria"/>
                <a:sym typeface="Cambria"/>
              </a:rPr>
              <a:t>Kubernetes</a:t>
            </a:r>
            <a:endParaRPr sz="1050">
              <a:solidFill>
                <a:srgbClr val="000000"/>
              </a:solidFill>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Docker Swarm vs Kubernetes</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latin typeface="Cambria"/>
                <a:ea typeface="Cambria"/>
                <a:cs typeface="Cambria"/>
                <a:sym typeface="Cambria"/>
              </a:rPr>
              <a:t>Pods	</a:t>
            </a:r>
            <a:endParaRPr sz="1050">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K8S Cluster Architecture</a:t>
            </a:r>
            <a:endParaRPr sz="1050">
              <a:solidFill>
                <a:schemeClr val="dk1"/>
              </a:solidFill>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Control Plane Components</a:t>
            </a:r>
            <a:endParaRPr sz="1050">
              <a:solidFill>
                <a:schemeClr val="dk1"/>
              </a:solidFill>
              <a:latin typeface="Cambria"/>
              <a:ea typeface="Cambria"/>
              <a:cs typeface="Cambria"/>
              <a:sym typeface="Cambria"/>
            </a:endParaRPr>
          </a:p>
          <a:p>
            <a:pPr indent="-295275" lvl="2" marL="1371600" rtl="0" algn="l">
              <a:lnSpc>
                <a:spcPct val="115000"/>
              </a:lnSpc>
              <a:spcBef>
                <a:spcPts val="0"/>
              </a:spcBef>
              <a:spcAft>
                <a:spcPts val="0"/>
              </a:spcAft>
              <a:buClr>
                <a:srgbClr val="3371E3"/>
              </a:buClr>
              <a:buSzPts val="1050"/>
              <a:buFont typeface="Cambria"/>
              <a:buChar char="❏"/>
            </a:pPr>
            <a:r>
              <a:rPr lang="en" sz="1050">
                <a:solidFill>
                  <a:schemeClr val="dk1"/>
                </a:solidFill>
                <a:latin typeface="Cambria"/>
                <a:ea typeface="Cambria"/>
                <a:cs typeface="Cambria"/>
                <a:sym typeface="Cambria"/>
              </a:rPr>
              <a:t>Node Components</a:t>
            </a:r>
            <a:endParaRPr sz="1050">
              <a:latin typeface="Cambria"/>
              <a:ea typeface="Cambria"/>
              <a:cs typeface="Cambria"/>
              <a:sym typeface="Cambria"/>
            </a:endParaRPr>
          </a:p>
        </p:txBody>
      </p:sp>
      <p:sp>
        <p:nvSpPr>
          <p:cNvPr id="58" name="Google Shape;58;p12"/>
          <p:cNvSpPr txBox="1"/>
          <p:nvPr/>
        </p:nvSpPr>
        <p:spPr>
          <a:xfrm>
            <a:off x="5763302" y="932625"/>
            <a:ext cx="3069000" cy="3816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FF"/>
              </a:buClr>
              <a:buSzPts val="1200"/>
              <a:buFont typeface="Cambria"/>
              <a:buChar char="❏"/>
            </a:pPr>
            <a:r>
              <a:rPr lang="en" sz="1200">
                <a:solidFill>
                  <a:schemeClr val="dk1"/>
                </a:solidFill>
                <a:latin typeface="Cambria"/>
                <a:ea typeface="Cambria"/>
                <a:cs typeface="Cambria"/>
                <a:sym typeface="Cambria"/>
              </a:rPr>
              <a:t>Kubernetes (Cont…)</a:t>
            </a:r>
            <a:endParaRPr sz="1200">
              <a:solidFill>
                <a:schemeClr val="dk1"/>
              </a:solidFill>
              <a:latin typeface="Cambria"/>
              <a:ea typeface="Cambria"/>
              <a:cs typeface="Cambria"/>
              <a:sym typeface="Cambria"/>
            </a:endParaRPr>
          </a:p>
          <a:p>
            <a:pPr indent="-292100" lvl="1" marL="914400" rtl="0" algn="l">
              <a:lnSpc>
                <a:spcPct val="115000"/>
              </a:lnSpc>
              <a:spcBef>
                <a:spcPts val="0"/>
              </a:spcBef>
              <a:spcAft>
                <a:spcPts val="0"/>
              </a:spcAft>
              <a:buClr>
                <a:srgbClr val="0000FF"/>
              </a:buClr>
              <a:buSzPts val="1000"/>
              <a:buFont typeface="Cambria"/>
              <a:buChar char="❏"/>
            </a:pPr>
            <a:r>
              <a:rPr lang="en" sz="1200">
                <a:solidFill>
                  <a:schemeClr val="dk1"/>
                </a:solidFill>
                <a:latin typeface="Cambria"/>
                <a:ea typeface="Cambria"/>
                <a:cs typeface="Cambria"/>
                <a:sym typeface="Cambria"/>
              </a:rPr>
              <a:t>Add on components</a:t>
            </a:r>
            <a:endParaRPr sz="1200">
              <a:solidFill>
                <a:schemeClr val="dk1"/>
              </a:solidFill>
              <a:latin typeface="Cambria"/>
              <a:ea typeface="Cambria"/>
              <a:cs typeface="Cambria"/>
              <a:sym typeface="Cambria"/>
            </a:endParaRPr>
          </a:p>
          <a:p>
            <a:pPr indent="-292100" lvl="1" marL="914400" rtl="0" algn="l">
              <a:lnSpc>
                <a:spcPct val="115000"/>
              </a:lnSpc>
              <a:spcBef>
                <a:spcPts val="0"/>
              </a:spcBef>
              <a:spcAft>
                <a:spcPts val="0"/>
              </a:spcAft>
              <a:buClr>
                <a:srgbClr val="0000FF"/>
              </a:buClr>
              <a:buSzPts val="1000"/>
              <a:buFont typeface="Cambria"/>
              <a:buChar char="❏"/>
            </a:pPr>
            <a:r>
              <a:rPr lang="en" sz="1200">
                <a:solidFill>
                  <a:schemeClr val="dk1"/>
                </a:solidFill>
                <a:latin typeface="Cambria"/>
                <a:ea typeface="Cambria"/>
                <a:cs typeface="Cambria"/>
                <a:sym typeface="Cambria"/>
              </a:rPr>
              <a:t>Component interaction flow (Pod create)</a:t>
            </a:r>
            <a:endParaRPr sz="1200">
              <a:solidFill>
                <a:schemeClr val="dk1"/>
              </a:solidFill>
              <a:latin typeface="Cambria"/>
              <a:ea typeface="Cambria"/>
              <a:cs typeface="Cambria"/>
              <a:sym typeface="Cambria"/>
            </a:endParaRPr>
          </a:p>
          <a:p>
            <a:pPr indent="-304800" lvl="0" marL="457200" rtl="0" algn="l">
              <a:lnSpc>
                <a:spcPct val="115000"/>
              </a:lnSpc>
              <a:spcBef>
                <a:spcPts val="0"/>
              </a:spcBef>
              <a:spcAft>
                <a:spcPts val="0"/>
              </a:spcAft>
              <a:buClr>
                <a:srgbClr val="0000FF"/>
              </a:buClr>
              <a:buSzPts val="1200"/>
              <a:buFont typeface="Cambria"/>
              <a:buChar char="❏"/>
            </a:pPr>
            <a:r>
              <a:rPr lang="en" sz="1100">
                <a:solidFill>
                  <a:schemeClr val="dk1"/>
                </a:solidFill>
                <a:latin typeface="Cambria"/>
                <a:ea typeface="Cambria"/>
                <a:cs typeface="Cambria"/>
                <a:sym typeface="Cambria"/>
              </a:rPr>
              <a:t>K8s Installation</a:t>
            </a:r>
            <a:endParaRPr sz="1100">
              <a:solidFill>
                <a:schemeClr val="dk1"/>
              </a:solidFill>
              <a:latin typeface="Cambria"/>
              <a:ea typeface="Cambria"/>
              <a:cs typeface="Cambria"/>
              <a:sym typeface="Cambria"/>
            </a:endParaRPr>
          </a:p>
          <a:p>
            <a:pPr indent="-292100" lvl="1" marL="914400" rtl="0" algn="l">
              <a:lnSpc>
                <a:spcPct val="115000"/>
              </a:lnSpc>
              <a:spcBef>
                <a:spcPts val="0"/>
              </a:spcBef>
              <a:spcAft>
                <a:spcPts val="0"/>
              </a:spcAft>
              <a:buClr>
                <a:srgbClr val="0000FF"/>
              </a:buClr>
              <a:buSzPts val="1000"/>
              <a:buFont typeface="Cambria"/>
              <a:buChar char="❏"/>
            </a:pPr>
            <a:r>
              <a:rPr lang="en" sz="1100">
                <a:solidFill>
                  <a:schemeClr val="dk1"/>
                </a:solidFill>
                <a:latin typeface="Cambria"/>
                <a:ea typeface="Cambria"/>
                <a:cs typeface="Cambria"/>
                <a:sym typeface="Cambria"/>
              </a:rPr>
              <a:t>Hands On</a:t>
            </a:r>
            <a:endParaRPr sz="1100">
              <a:solidFill>
                <a:schemeClr val="dk1"/>
              </a:solidFill>
              <a:latin typeface="Cambria"/>
              <a:ea typeface="Cambria"/>
              <a:cs typeface="Cambria"/>
              <a:sym typeface="Cambria"/>
            </a:endParaRPr>
          </a:p>
          <a:p>
            <a:pPr indent="-292100" lvl="1" marL="914400" rtl="0" algn="l">
              <a:lnSpc>
                <a:spcPct val="115000"/>
              </a:lnSpc>
              <a:spcBef>
                <a:spcPts val="0"/>
              </a:spcBef>
              <a:spcAft>
                <a:spcPts val="0"/>
              </a:spcAft>
              <a:buClr>
                <a:srgbClr val="0000FF"/>
              </a:buClr>
              <a:buSzPts val="1000"/>
              <a:buFont typeface="Cambria"/>
              <a:buChar char="❏"/>
            </a:pPr>
            <a:r>
              <a:rPr lang="en" sz="1100">
                <a:solidFill>
                  <a:schemeClr val="dk1"/>
                </a:solidFill>
                <a:latin typeface="Cambria"/>
                <a:ea typeface="Cambria"/>
                <a:cs typeface="Cambria"/>
                <a:sym typeface="Cambria"/>
              </a:rPr>
              <a:t>Installation flow </a:t>
            </a:r>
            <a:endParaRPr sz="1100">
              <a:solidFill>
                <a:schemeClr val="dk1"/>
              </a:solidFill>
              <a:latin typeface="Cambria"/>
              <a:ea typeface="Cambria"/>
              <a:cs typeface="Cambria"/>
              <a:sym typeface="Cambria"/>
            </a:endParaRPr>
          </a:p>
          <a:p>
            <a:pPr indent="-292100" lvl="1" marL="914400" rtl="0" algn="l">
              <a:lnSpc>
                <a:spcPct val="115000"/>
              </a:lnSpc>
              <a:spcBef>
                <a:spcPts val="0"/>
              </a:spcBef>
              <a:spcAft>
                <a:spcPts val="0"/>
              </a:spcAft>
              <a:buClr>
                <a:srgbClr val="0000FF"/>
              </a:buClr>
              <a:buSzPts val="1000"/>
              <a:buFont typeface="Cambria"/>
              <a:buChar char="❏"/>
            </a:pPr>
            <a:r>
              <a:rPr lang="en" sz="1100">
                <a:solidFill>
                  <a:schemeClr val="dk1"/>
                </a:solidFill>
                <a:latin typeface="Cambria"/>
                <a:ea typeface="Cambria"/>
                <a:cs typeface="Cambria"/>
                <a:sym typeface="Cambria"/>
              </a:rPr>
              <a:t>Kubeadm init</a:t>
            </a:r>
            <a:endParaRPr sz="1100">
              <a:solidFill>
                <a:schemeClr val="dk1"/>
              </a:solidFill>
              <a:latin typeface="Cambria"/>
              <a:ea typeface="Cambria"/>
              <a:cs typeface="Cambria"/>
              <a:sym typeface="Cambria"/>
            </a:endParaRPr>
          </a:p>
          <a:p>
            <a:pPr indent="-292100" lvl="1" marL="914400" rtl="0" algn="l">
              <a:lnSpc>
                <a:spcPct val="115000"/>
              </a:lnSpc>
              <a:spcBef>
                <a:spcPts val="0"/>
              </a:spcBef>
              <a:spcAft>
                <a:spcPts val="0"/>
              </a:spcAft>
              <a:buClr>
                <a:srgbClr val="0000FF"/>
              </a:buClr>
              <a:buSzPts val="1000"/>
              <a:buFont typeface="Cambria"/>
              <a:buChar char="❏"/>
            </a:pPr>
            <a:r>
              <a:rPr lang="en" sz="1100">
                <a:solidFill>
                  <a:schemeClr val="dk1"/>
                </a:solidFill>
                <a:latin typeface="Cambria"/>
                <a:ea typeface="Cambria"/>
                <a:cs typeface="Cambria"/>
                <a:sym typeface="Cambria"/>
              </a:rPr>
              <a:t>Kubeadm join</a:t>
            </a:r>
            <a:endParaRPr sz="1100">
              <a:solidFill>
                <a:schemeClr val="dk1"/>
              </a:solidFill>
              <a:highlight>
                <a:srgbClr val="FF0000"/>
              </a:highlight>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latin typeface="Roboto Medium"/>
              <a:ea typeface="Roboto Medium"/>
              <a:cs typeface="Roboto Medium"/>
              <a:sym typeface="Robot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Swarm vs Kubernetes</a:t>
            </a:r>
            <a:endParaRPr/>
          </a:p>
        </p:txBody>
      </p:sp>
      <p:sp>
        <p:nvSpPr>
          <p:cNvPr id="203" name="Google Shape;203;p31"/>
          <p:cNvSpPr txBox="1"/>
          <p:nvPr/>
        </p:nvSpPr>
        <p:spPr>
          <a:xfrm>
            <a:off x="496750" y="1169450"/>
            <a:ext cx="80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4" name="Google Shape;204;p31"/>
          <p:cNvSpPr txBox="1"/>
          <p:nvPr/>
        </p:nvSpPr>
        <p:spPr>
          <a:xfrm>
            <a:off x="5832288" y="3637725"/>
            <a:ext cx="3000000" cy="369300"/>
          </a:xfrm>
          <a:prstGeom prst="rect">
            <a:avLst/>
          </a:prstGeom>
          <a:solidFill>
            <a:srgbClr val="EA9999"/>
          </a:solidFill>
          <a:ln>
            <a:noFill/>
          </a:ln>
        </p:spPr>
        <p:txBody>
          <a:bodyPr anchorCtr="0" anchor="t" bIns="91425" lIns="91425" spcFirstLastPara="1" rIns="91425" wrap="square" tIns="91425">
            <a:spAutoFit/>
          </a:bodyPr>
          <a:lstStyle/>
          <a:p>
            <a:pPr indent="0" lvl="0" marL="76200" rtl="0" algn="l">
              <a:lnSpc>
                <a:spcPct val="115000"/>
              </a:lnSpc>
              <a:spcBef>
                <a:spcPts val="0"/>
              </a:spcBef>
              <a:spcAft>
                <a:spcPts val="0"/>
              </a:spcAft>
              <a:buNone/>
            </a:pPr>
            <a:r>
              <a:rPr b="1" lang="en" sz="1200">
                <a:solidFill>
                  <a:schemeClr val="lt1"/>
                </a:solidFill>
                <a:latin typeface="Courier New"/>
                <a:ea typeface="Courier New"/>
                <a:cs typeface="Courier New"/>
                <a:sym typeface="Courier New"/>
              </a:rPr>
              <a:t>K8s is the winner here!</a:t>
            </a:r>
            <a:endParaRPr b="1" sz="1200">
              <a:solidFill>
                <a:schemeClr val="lt1"/>
              </a:solidFill>
              <a:latin typeface="Courier New"/>
              <a:ea typeface="Courier New"/>
              <a:cs typeface="Courier New"/>
              <a:sym typeface="Courier New"/>
            </a:endParaRPr>
          </a:p>
        </p:txBody>
      </p:sp>
      <p:pic>
        <p:nvPicPr>
          <p:cNvPr id="205" name="Google Shape;205;p31"/>
          <p:cNvPicPr preferRelativeResize="0"/>
          <p:nvPr/>
        </p:nvPicPr>
        <p:blipFill>
          <a:blip r:embed="rId3">
            <a:alphaModFix/>
          </a:blip>
          <a:stretch>
            <a:fillRect/>
          </a:stretch>
        </p:blipFill>
        <p:spPr>
          <a:xfrm>
            <a:off x="817200" y="1169450"/>
            <a:ext cx="5149750" cy="2657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Pods</a:t>
            </a:r>
            <a:endParaRPr>
              <a:solidFill>
                <a:srgbClr val="666666"/>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216" name="Google Shape;216;p33"/>
          <p:cNvSpPr txBox="1"/>
          <p:nvPr>
            <p:ph idx="1" type="body"/>
          </p:nvPr>
        </p:nvSpPr>
        <p:spPr>
          <a:xfrm>
            <a:off x="311700" y="1152475"/>
            <a:ext cx="3289800" cy="375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solidFill>
                  <a:srgbClr val="202124"/>
                </a:solidFill>
                <a:highlight>
                  <a:srgbClr val="FFFFFF"/>
                </a:highlight>
                <a:latin typeface="Arial"/>
                <a:ea typeface="Arial"/>
                <a:cs typeface="Arial"/>
                <a:sym typeface="Arial"/>
              </a:rPr>
              <a:t>Pods</a:t>
            </a:r>
            <a:r>
              <a:rPr lang="en" sz="1300">
                <a:solidFill>
                  <a:srgbClr val="202124"/>
                </a:solidFill>
                <a:highlight>
                  <a:srgbClr val="FFFFFF"/>
                </a:highlight>
                <a:latin typeface="Arial"/>
                <a:ea typeface="Arial"/>
                <a:cs typeface="Arial"/>
                <a:sym typeface="Arial"/>
              </a:rPr>
              <a:t> are the smallest, most basic deployable objects in Kubernetes. A Pod represents a single instance of a running process in your cluster.</a:t>
            </a:r>
            <a:endParaRPr sz="1300">
              <a:solidFill>
                <a:srgbClr val="202124"/>
              </a:solidFill>
              <a:highlight>
                <a:srgbClr val="FFFFFF"/>
              </a:highlight>
              <a:latin typeface="Arial"/>
              <a:ea typeface="Arial"/>
              <a:cs typeface="Arial"/>
              <a:sym typeface="Arial"/>
            </a:endParaRPr>
          </a:p>
          <a:p>
            <a:pPr indent="-311150" lvl="0" marL="457200" rtl="0" algn="l">
              <a:spcBef>
                <a:spcPts val="1200"/>
              </a:spcBef>
              <a:spcAft>
                <a:spcPts val="0"/>
              </a:spcAft>
              <a:buClr>
                <a:srgbClr val="202124"/>
              </a:buClr>
              <a:buSzPts val="1300"/>
              <a:buFont typeface="Arial"/>
              <a:buChar char="●"/>
            </a:pPr>
            <a:r>
              <a:rPr lang="en" sz="1300">
                <a:solidFill>
                  <a:srgbClr val="202124"/>
                </a:solidFill>
                <a:highlight>
                  <a:srgbClr val="FFFFFF"/>
                </a:highlight>
                <a:latin typeface="Arial"/>
                <a:ea typeface="Arial"/>
                <a:cs typeface="Arial"/>
                <a:sym typeface="Arial"/>
              </a:rPr>
              <a:t>Pods contain one or more containers, such as Docker containers. </a:t>
            </a:r>
            <a:endParaRPr sz="1300">
              <a:solidFill>
                <a:srgbClr val="202124"/>
              </a:solidFill>
              <a:highlight>
                <a:srgbClr val="FFFFFF"/>
              </a:highlight>
              <a:latin typeface="Arial"/>
              <a:ea typeface="Arial"/>
              <a:cs typeface="Arial"/>
              <a:sym typeface="Arial"/>
            </a:endParaRPr>
          </a:p>
          <a:p>
            <a:pPr indent="-311150" lvl="0" marL="457200" rtl="0" algn="l">
              <a:spcBef>
                <a:spcPts val="0"/>
              </a:spcBef>
              <a:spcAft>
                <a:spcPts val="0"/>
              </a:spcAft>
              <a:buClr>
                <a:srgbClr val="202124"/>
              </a:buClr>
              <a:buSzPts val="1300"/>
              <a:buFont typeface="Arial"/>
              <a:buChar char="●"/>
            </a:pPr>
            <a:r>
              <a:rPr lang="en" sz="1300">
                <a:solidFill>
                  <a:srgbClr val="202124"/>
                </a:solidFill>
                <a:highlight>
                  <a:srgbClr val="FFFFFF"/>
                </a:highlight>
                <a:latin typeface="Arial"/>
                <a:ea typeface="Arial"/>
                <a:cs typeface="Arial"/>
                <a:sym typeface="Arial"/>
              </a:rPr>
              <a:t>When a Pod runs multiple containers, the containers are managed as a single entity and share the Pod's resources.</a:t>
            </a:r>
            <a:endParaRPr sz="1300">
              <a:solidFill>
                <a:srgbClr val="202124"/>
              </a:solidFill>
              <a:highlight>
                <a:srgbClr val="FFFFFF"/>
              </a:highlight>
              <a:latin typeface="Arial"/>
              <a:ea typeface="Arial"/>
              <a:cs typeface="Arial"/>
              <a:sym typeface="Arial"/>
            </a:endParaRPr>
          </a:p>
          <a:p>
            <a:pPr indent="-311150" lvl="0" marL="457200" rtl="0" algn="l">
              <a:spcBef>
                <a:spcPts val="0"/>
              </a:spcBef>
              <a:spcAft>
                <a:spcPts val="0"/>
              </a:spcAft>
              <a:buClr>
                <a:srgbClr val="202124"/>
              </a:buClr>
              <a:buSzPts val="1300"/>
              <a:buFont typeface="Arial"/>
              <a:buChar char="●"/>
            </a:pPr>
            <a:r>
              <a:rPr lang="en" sz="1300">
                <a:solidFill>
                  <a:srgbClr val="202124"/>
                </a:solidFill>
                <a:highlight>
                  <a:srgbClr val="FFFFFF"/>
                </a:highlight>
                <a:latin typeface="Arial"/>
                <a:ea typeface="Arial"/>
                <a:cs typeface="Arial"/>
                <a:sym typeface="Arial"/>
              </a:rPr>
              <a:t>Pods also contain shared networking and storage resources for their containers:</a:t>
            </a:r>
            <a:endParaRPr sz="1300">
              <a:solidFill>
                <a:srgbClr val="202124"/>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sz="1500">
              <a:latin typeface="Arial"/>
              <a:ea typeface="Arial"/>
              <a:cs typeface="Arial"/>
              <a:sym typeface="Arial"/>
            </a:endParaRPr>
          </a:p>
        </p:txBody>
      </p:sp>
      <p:pic>
        <p:nvPicPr>
          <p:cNvPr id="217" name="Google Shape;217;p33"/>
          <p:cNvPicPr preferRelativeResize="0"/>
          <p:nvPr/>
        </p:nvPicPr>
        <p:blipFill>
          <a:blip r:embed="rId3">
            <a:alphaModFix/>
          </a:blip>
          <a:stretch>
            <a:fillRect/>
          </a:stretch>
        </p:blipFill>
        <p:spPr>
          <a:xfrm>
            <a:off x="3682175" y="1152475"/>
            <a:ext cx="5597000" cy="3173499"/>
          </a:xfrm>
          <a:prstGeom prst="rect">
            <a:avLst/>
          </a:prstGeom>
          <a:noFill/>
          <a:ln>
            <a:noFill/>
          </a:ln>
        </p:spPr>
      </p:pic>
      <p:sp>
        <p:nvSpPr>
          <p:cNvPr id="218" name="Google Shape;218;p33"/>
          <p:cNvSpPr txBox="1"/>
          <p:nvPr/>
        </p:nvSpPr>
        <p:spPr>
          <a:xfrm>
            <a:off x="5485025" y="4398375"/>
            <a:ext cx="21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Container vs POD</a:t>
            </a:r>
            <a:endParaRPr>
              <a:latin typeface="Roboto"/>
              <a:ea typeface="Roboto"/>
              <a:cs typeface="Roboto"/>
              <a:sym typeface="Roboto"/>
            </a:endParaRPr>
          </a:p>
        </p:txBody>
      </p:sp>
      <p:sp>
        <p:nvSpPr>
          <p:cNvPr id="219" name="Google Shape;219;p33"/>
          <p:cNvSpPr txBox="1"/>
          <p:nvPr/>
        </p:nvSpPr>
        <p:spPr>
          <a:xfrm>
            <a:off x="5150100" y="261425"/>
            <a:ext cx="399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POD Cgroup: </a:t>
            </a:r>
            <a:r>
              <a:rPr lang="en" sz="800"/>
              <a:t>https://medium.com/geekculture/layer-by-layer-cgroup-in-kubernetes-c4e26bda676c</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K8S Cluster Architecture</a:t>
            </a:r>
            <a:endParaRPr>
              <a:solidFill>
                <a:srgbClr val="666666"/>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K8S Cluster </a:t>
            </a:r>
            <a:r>
              <a:rPr lang="en"/>
              <a:t>Architecture</a:t>
            </a:r>
            <a:endParaRPr/>
          </a:p>
        </p:txBody>
      </p:sp>
      <p:sp>
        <p:nvSpPr>
          <p:cNvPr id="230" name="Google Shape;230;p35"/>
          <p:cNvSpPr txBox="1"/>
          <p:nvPr/>
        </p:nvSpPr>
        <p:spPr>
          <a:xfrm>
            <a:off x="6507925" y="3413700"/>
            <a:ext cx="2550000" cy="1119900"/>
          </a:xfrm>
          <a:prstGeom prst="rect">
            <a:avLst/>
          </a:prstGeom>
          <a:solidFill>
            <a:srgbClr val="EA9999"/>
          </a:solidFill>
          <a:ln>
            <a:noFill/>
          </a:ln>
        </p:spPr>
        <p:txBody>
          <a:bodyPr anchorCtr="0" anchor="t" bIns="91425" lIns="91425" spcFirstLastPara="1" rIns="91425" wrap="square" tIns="91425">
            <a:spAutoFit/>
          </a:bodyPr>
          <a:lstStyle/>
          <a:p>
            <a:pPr indent="0" lvl="0" marL="76200" marR="0" rtl="0" algn="l">
              <a:lnSpc>
                <a:spcPct val="115000"/>
              </a:lnSpc>
              <a:spcBef>
                <a:spcPts val="0"/>
              </a:spcBef>
              <a:spcAft>
                <a:spcPts val="0"/>
              </a:spcAft>
              <a:buNone/>
            </a:pPr>
            <a:r>
              <a:rPr b="1" lang="en" sz="900">
                <a:solidFill>
                  <a:schemeClr val="lt1"/>
                </a:solidFill>
                <a:latin typeface="Courier New"/>
                <a:ea typeface="Courier New"/>
                <a:cs typeface="Courier New"/>
                <a:sym typeface="Courier New"/>
              </a:rPr>
              <a:t>In production environments, the control plane usually runs across multiple computers and a cluster usually runs multiple nodes, providing fault-tolerance and high availability.</a:t>
            </a:r>
            <a:endParaRPr b="1" sz="900">
              <a:solidFill>
                <a:schemeClr val="lt1"/>
              </a:solidFill>
              <a:latin typeface="Courier New"/>
              <a:ea typeface="Courier New"/>
              <a:cs typeface="Courier New"/>
              <a:sym typeface="Courier New"/>
            </a:endParaRPr>
          </a:p>
        </p:txBody>
      </p:sp>
      <p:pic>
        <p:nvPicPr>
          <p:cNvPr id="231" name="Google Shape;231;p35"/>
          <p:cNvPicPr preferRelativeResize="0"/>
          <p:nvPr/>
        </p:nvPicPr>
        <p:blipFill>
          <a:blip r:embed="rId3">
            <a:alphaModFix/>
          </a:blip>
          <a:stretch>
            <a:fillRect/>
          </a:stretch>
        </p:blipFill>
        <p:spPr>
          <a:xfrm>
            <a:off x="371275" y="1085025"/>
            <a:ext cx="5796724" cy="3666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K8S Cluster Architecture</a:t>
            </a:r>
            <a:endParaRPr/>
          </a:p>
        </p:txBody>
      </p:sp>
      <p:pic>
        <p:nvPicPr>
          <p:cNvPr id="237" name="Google Shape;237;p36"/>
          <p:cNvPicPr preferRelativeResize="0"/>
          <p:nvPr/>
        </p:nvPicPr>
        <p:blipFill>
          <a:blip r:embed="rId3">
            <a:alphaModFix/>
          </a:blip>
          <a:stretch>
            <a:fillRect/>
          </a:stretch>
        </p:blipFill>
        <p:spPr>
          <a:xfrm>
            <a:off x="152400" y="1170125"/>
            <a:ext cx="8177541" cy="3820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Plane Components</a:t>
            </a:r>
            <a:endParaRPr>
              <a:latin typeface="Roboto Medium"/>
              <a:ea typeface="Roboto Medium"/>
              <a:cs typeface="Roboto Medium"/>
              <a:sym typeface="Roboto Medium"/>
            </a:endParaRPr>
          </a:p>
        </p:txBody>
      </p:sp>
      <p:sp>
        <p:nvSpPr>
          <p:cNvPr id="243" name="Google Shape;243;p37"/>
          <p:cNvSpPr txBox="1"/>
          <p:nvPr/>
        </p:nvSpPr>
        <p:spPr>
          <a:xfrm>
            <a:off x="113850" y="1407475"/>
            <a:ext cx="70374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222222"/>
                </a:solidFill>
                <a:highlight>
                  <a:schemeClr val="accent4"/>
                </a:highlight>
                <a:latin typeface="Roboto"/>
                <a:ea typeface="Roboto"/>
                <a:cs typeface="Roboto"/>
                <a:sym typeface="Roboto"/>
              </a:rPr>
              <a:t>API SERVER:</a:t>
            </a:r>
            <a:r>
              <a:rPr lang="en" sz="1200">
                <a:solidFill>
                  <a:srgbClr val="222222"/>
                </a:solidFill>
                <a:highlight>
                  <a:schemeClr val="lt1"/>
                </a:highlight>
                <a:latin typeface="Roboto"/>
                <a:ea typeface="Roboto"/>
                <a:cs typeface="Roboto"/>
                <a:sym typeface="Roboto"/>
              </a:rPr>
              <a:t> The API server is a component of the Kubernetes control plane that exposes the Kubernetes API. The API Server services REST operations and provides the frontend to the cluster's shared state through which all other components interact. The Kubernetes API server validates and configures data for the api objects which include pods, services, replicationcontrollers, and others</a:t>
            </a:r>
            <a:endParaRPr sz="1300">
              <a:solidFill>
                <a:srgbClr val="292929"/>
              </a:solidFill>
              <a:highlight>
                <a:schemeClr val="lt1"/>
              </a:highlight>
              <a:latin typeface="Roboto"/>
              <a:ea typeface="Roboto"/>
              <a:cs typeface="Roboto"/>
              <a:sym typeface="Roboto"/>
            </a:endParaRPr>
          </a:p>
        </p:txBody>
      </p:sp>
      <p:sp>
        <p:nvSpPr>
          <p:cNvPr id="244" name="Google Shape;244;p37"/>
          <p:cNvSpPr txBox="1"/>
          <p:nvPr/>
        </p:nvSpPr>
        <p:spPr>
          <a:xfrm>
            <a:off x="113850" y="2750000"/>
            <a:ext cx="7037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chemeClr val="accent4"/>
                </a:highlight>
                <a:latin typeface="Roboto"/>
                <a:ea typeface="Roboto"/>
                <a:cs typeface="Roboto"/>
                <a:sym typeface="Roboto"/>
              </a:rPr>
              <a:t>ETCD</a:t>
            </a:r>
            <a:r>
              <a:rPr lang="en" sz="1200">
                <a:solidFill>
                  <a:srgbClr val="222222"/>
                </a:solidFill>
                <a:highlight>
                  <a:schemeClr val="accent4"/>
                </a:highlight>
                <a:latin typeface="Roboto"/>
                <a:ea typeface="Roboto"/>
                <a:cs typeface="Roboto"/>
                <a:sym typeface="Roboto"/>
              </a:rPr>
              <a:t>:</a:t>
            </a:r>
            <a:r>
              <a:rPr lang="en" sz="1200">
                <a:solidFill>
                  <a:srgbClr val="222222"/>
                </a:solidFill>
                <a:highlight>
                  <a:schemeClr val="lt1"/>
                </a:highlight>
                <a:latin typeface="Roboto"/>
                <a:ea typeface="Roboto"/>
                <a:cs typeface="Roboto"/>
                <a:sym typeface="Roboto"/>
              </a:rPr>
              <a:t> </a:t>
            </a:r>
            <a:r>
              <a:rPr lang="en" sz="1200">
                <a:solidFill>
                  <a:srgbClr val="222222"/>
                </a:solidFill>
                <a:highlight>
                  <a:schemeClr val="lt1"/>
                </a:highlight>
                <a:latin typeface="Roboto"/>
                <a:ea typeface="Roboto"/>
                <a:cs typeface="Roboto"/>
                <a:sym typeface="Roboto"/>
              </a:rPr>
              <a:t>Consistent and highly-available key value store used as Kubernetes' backing store for all cluster data. If your Kubernetes cluster uses etcd as its backing store, make sure you have a back up plan for those data.</a:t>
            </a:r>
            <a:endParaRPr sz="1200">
              <a:solidFill>
                <a:srgbClr val="222222"/>
              </a:solidFill>
              <a:highlight>
                <a:schemeClr val="lt1"/>
              </a:highlight>
              <a:latin typeface="Roboto"/>
              <a:ea typeface="Roboto"/>
              <a:cs typeface="Roboto"/>
              <a:sym typeface="Roboto"/>
            </a:endParaRPr>
          </a:p>
        </p:txBody>
      </p:sp>
      <p:sp>
        <p:nvSpPr>
          <p:cNvPr id="245" name="Google Shape;245;p37"/>
          <p:cNvSpPr txBox="1"/>
          <p:nvPr/>
        </p:nvSpPr>
        <p:spPr>
          <a:xfrm>
            <a:off x="113850" y="3771725"/>
            <a:ext cx="70374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chemeClr val="accent4"/>
                </a:highlight>
                <a:latin typeface="Roboto"/>
                <a:ea typeface="Roboto"/>
                <a:cs typeface="Roboto"/>
                <a:sym typeface="Roboto"/>
              </a:rPr>
              <a:t>KUBE SCHEDULER</a:t>
            </a:r>
            <a:r>
              <a:rPr lang="en" sz="1200">
                <a:solidFill>
                  <a:srgbClr val="222222"/>
                </a:solidFill>
                <a:highlight>
                  <a:schemeClr val="accent4"/>
                </a:highlight>
                <a:latin typeface="Roboto"/>
                <a:ea typeface="Roboto"/>
                <a:cs typeface="Roboto"/>
                <a:sym typeface="Roboto"/>
              </a:rPr>
              <a:t>:</a:t>
            </a:r>
            <a:r>
              <a:rPr lang="en" sz="1200">
                <a:solidFill>
                  <a:srgbClr val="222222"/>
                </a:solidFill>
                <a:highlight>
                  <a:schemeClr val="lt1"/>
                </a:highlight>
                <a:latin typeface="Roboto"/>
                <a:ea typeface="Roboto"/>
                <a:cs typeface="Roboto"/>
                <a:sym typeface="Roboto"/>
              </a:rPr>
              <a:t> </a:t>
            </a:r>
            <a:r>
              <a:rPr lang="en" sz="1200">
                <a:solidFill>
                  <a:srgbClr val="222222"/>
                </a:solidFill>
                <a:highlight>
                  <a:schemeClr val="lt1"/>
                </a:highlight>
                <a:latin typeface="Roboto"/>
                <a:ea typeface="Roboto"/>
                <a:cs typeface="Roboto"/>
                <a:sym typeface="Roboto"/>
              </a:rPr>
              <a:t>Control plane component that watches for newly created </a:t>
            </a:r>
            <a:r>
              <a:rPr lang="en" sz="1200" u="sng">
                <a:solidFill>
                  <a:schemeClr val="dk1"/>
                </a:solidFill>
                <a:highlight>
                  <a:schemeClr val="lt1"/>
                </a:highlight>
                <a:latin typeface="Roboto"/>
                <a:ea typeface="Roboto"/>
                <a:cs typeface="Roboto"/>
                <a:sym typeface="Roboto"/>
                <a:hlinkClick r:id="rId3">
                  <a:extLst>
                    <a:ext uri="{A12FA001-AC4F-418D-AE19-62706E023703}">
                      <ahyp:hlinkClr val="tx"/>
                    </a:ext>
                  </a:extLst>
                </a:hlinkClick>
              </a:rPr>
              <a:t>Pods</a:t>
            </a:r>
            <a:r>
              <a:rPr lang="en" sz="1200">
                <a:solidFill>
                  <a:srgbClr val="222222"/>
                </a:solidFill>
                <a:highlight>
                  <a:schemeClr val="lt1"/>
                </a:highlight>
                <a:latin typeface="Roboto"/>
                <a:ea typeface="Roboto"/>
                <a:cs typeface="Roboto"/>
                <a:sym typeface="Roboto"/>
              </a:rPr>
              <a:t> with no assigned </a:t>
            </a:r>
            <a:r>
              <a:rPr lang="en" sz="1200" u="sng">
                <a:solidFill>
                  <a:schemeClr val="dk1"/>
                </a:solidFill>
                <a:highlight>
                  <a:schemeClr val="lt1"/>
                </a:highlight>
                <a:latin typeface="Roboto"/>
                <a:ea typeface="Roboto"/>
                <a:cs typeface="Roboto"/>
                <a:sym typeface="Roboto"/>
                <a:hlinkClick r:id="rId4">
                  <a:extLst>
                    <a:ext uri="{A12FA001-AC4F-418D-AE19-62706E023703}">
                      <ahyp:hlinkClr val="tx"/>
                    </a:ext>
                  </a:extLst>
                </a:hlinkClick>
              </a:rPr>
              <a:t>node</a:t>
            </a:r>
            <a:r>
              <a:rPr lang="en" sz="1200">
                <a:solidFill>
                  <a:srgbClr val="222222"/>
                </a:solidFill>
                <a:highlight>
                  <a:schemeClr val="lt1"/>
                </a:highlight>
                <a:latin typeface="Roboto"/>
                <a:ea typeface="Roboto"/>
                <a:cs typeface="Roboto"/>
                <a:sym typeface="Roboto"/>
              </a:rPr>
              <a:t>, and selects a node for them to run on. Factors taken into account for scheduling decisions include: individual and collective resource requirements, hardware/software/policy constraints, affinity and anti-affinity specifications, data locality, inter-workload interference, and deadlines.</a:t>
            </a:r>
            <a:endParaRPr sz="1200">
              <a:solidFill>
                <a:srgbClr val="222222"/>
              </a:solidFill>
              <a:highlight>
                <a:schemeClr val="lt1"/>
              </a:highlight>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Plane </a:t>
            </a:r>
            <a:r>
              <a:rPr lang="en"/>
              <a:t>Components</a:t>
            </a:r>
            <a:endParaRPr>
              <a:latin typeface="Roboto Medium"/>
              <a:ea typeface="Roboto Medium"/>
              <a:cs typeface="Roboto Medium"/>
              <a:sym typeface="Roboto Medium"/>
            </a:endParaRPr>
          </a:p>
        </p:txBody>
      </p:sp>
      <p:sp>
        <p:nvSpPr>
          <p:cNvPr id="251" name="Google Shape;251;p38"/>
          <p:cNvSpPr txBox="1"/>
          <p:nvPr/>
        </p:nvSpPr>
        <p:spPr>
          <a:xfrm>
            <a:off x="113850" y="1407475"/>
            <a:ext cx="7710000" cy="22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22222"/>
                </a:solidFill>
                <a:highlight>
                  <a:schemeClr val="accent4"/>
                </a:highlight>
                <a:latin typeface="Roboto"/>
                <a:ea typeface="Roboto"/>
                <a:cs typeface="Roboto"/>
                <a:sym typeface="Roboto"/>
              </a:rPr>
              <a:t>KUBE CONTROLLER MANAGER</a:t>
            </a:r>
            <a:r>
              <a:rPr lang="en" sz="1200">
                <a:solidFill>
                  <a:srgbClr val="222222"/>
                </a:solidFill>
                <a:highlight>
                  <a:schemeClr val="accent4"/>
                </a:highlight>
                <a:latin typeface="Roboto"/>
                <a:ea typeface="Roboto"/>
                <a:cs typeface="Roboto"/>
                <a:sym typeface="Roboto"/>
              </a:rPr>
              <a:t>:</a:t>
            </a:r>
            <a:r>
              <a:rPr lang="en" sz="1200">
                <a:solidFill>
                  <a:srgbClr val="222222"/>
                </a:solidFill>
                <a:highlight>
                  <a:schemeClr val="lt1"/>
                </a:highlight>
                <a:latin typeface="Roboto"/>
                <a:ea typeface="Roboto"/>
                <a:cs typeface="Roboto"/>
                <a:sym typeface="Roboto"/>
              </a:rPr>
              <a:t> </a:t>
            </a:r>
            <a:r>
              <a:rPr lang="en" sz="1200">
                <a:solidFill>
                  <a:srgbClr val="222222"/>
                </a:solidFill>
                <a:highlight>
                  <a:schemeClr val="lt1"/>
                </a:highlight>
                <a:latin typeface="Roboto"/>
                <a:ea typeface="Roboto"/>
                <a:cs typeface="Roboto"/>
                <a:sym typeface="Roboto"/>
              </a:rPr>
              <a:t>Control plane component that runs </a:t>
            </a:r>
            <a:r>
              <a:rPr lang="en" sz="1200" u="sng">
                <a:solidFill>
                  <a:schemeClr val="dk1"/>
                </a:solidFill>
                <a:highlight>
                  <a:schemeClr val="lt1"/>
                </a:highlight>
                <a:latin typeface="Roboto"/>
                <a:ea typeface="Roboto"/>
                <a:cs typeface="Roboto"/>
                <a:sym typeface="Roboto"/>
                <a:hlinkClick r:id="rId3">
                  <a:extLst>
                    <a:ext uri="{A12FA001-AC4F-418D-AE19-62706E023703}">
                      <ahyp:hlinkClr val="tx"/>
                    </a:ext>
                  </a:extLst>
                </a:hlinkClick>
              </a:rPr>
              <a:t>controller</a:t>
            </a:r>
            <a:r>
              <a:rPr lang="en" sz="1200">
                <a:solidFill>
                  <a:srgbClr val="222222"/>
                </a:solidFill>
                <a:highlight>
                  <a:schemeClr val="lt1"/>
                </a:highlight>
                <a:latin typeface="Roboto"/>
                <a:ea typeface="Roboto"/>
                <a:cs typeface="Roboto"/>
                <a:sym typeface="Roboto"/>
              </a:rPr>
              <a:t> processes. Logically, each </a:t>
            </a:r>
            <a:r>
              <a:rPr lang="en" sz="1200" u="sng">
                <a:solidFill>
                  <a:schemeClr val="dk1"/>
                </a:solidFill>
                <a:highlight>
                  <a:schemeClr val="lt1"/>
                </a:highlight>
                <a:latin typeface="Roboto"/>
                <a:ea typeface="Roboto"/>
                <a:cs typeface="Roboto"/>
                <a:sym typeface="Roboto"/>
                <a:hlinkClick r:id="rId4">
                  <a:extLst>
                    <a:ext uri="{A12FA001-AC4F-418D-AE19-62706E023703}">
                      <ahyp:hlinkClr val="tx"/>
                    </a:ext>
                  </a:extLst>
                </a:hlinkClick>
              </a:rPr>
              <a:t>controller</a:t>
            </a:r>
            <a:r>
              <a:rPr lang="en" sz="1200">
                <a:solidFill>
                  <a:srgbClr val="222222"/>
                </a:solidFill>
                <a:highlight>
                  <a:schemeClr val="lt1"/>
                </a:highlight>
                <a:latin typeface="Roboto"/>
                <a:ea typeface="Roboto"/>
                <a:cs typeface="Roboto"/>
                <a:sym typeface="Roboto"/>
              </a:rPr>
              <a:t> is a separate process, but to reduce complexity, they are all compiled into a single binary and run in a single process. Some types of these controllers are:</a:t>
            </a:r>
            <a:endParaRPr sz="1200">
              <a:solidFill>
                <a:srgbClr val="222222"/>
              </a:solidFill>
              <a:highlight>
                <a:schemeClr val="lt1"/>
              </a:highlight>
              <a:latin typeface="Roboto"/>
              <a:ea typeface="Roboto"/>
              <a:cs typeface="Roboto"/>
              <a:sym typeface="Roboto"/>
            </a:endParaRPr>
          </a:p>
          <a:p>
            <a:pPr indent="-304800" lvl="0" marL="457200" rtl="0" algn="l">
              <a:lnSpc>
                <a:spcPct val="115000"/>
              </a:lnSpc>
              <a:spcBef>
                <a:spcPts val="120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Node controller: Responsible for noticing and responding when nodes go down.</a:t>
            </a:r>
            <a:endParaRPr sz="1200">
              <a:solidFill>
                <a:srgbClr val="222222"/>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Job controller: Watches for Job objects that represent one-off tasks, then creates Pods to run those tasks to completion.</a:t>
            </a:r>
            <a:endParaRPr sz="1200">
              <a:solidFill>
                <a:srgbClr val="222222"/>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Endpoints controller: Populates the Endpoints object (that is, joins Services &amp; Pods).</a:t>
            </a:r>
            <a:endParaRPr sz="1200">
              <a:solidFill>
                <a:srgbClr val="222222"/>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Service Account &amp; Token controllers: Create default accounts and API access tokens for new namespaces.</a:t>
            </a:r>
            <a:endParaRPr sz="1200">
              <a:solidFill>
                <a:srgbClr val="222222"/>
              </a:solidFill>
              <a:highlight>
                <a:schemeClr val="lt1"/>
              </a:highlight>
              <a:latin typeface="Roboto"/>
              <a:ea typeface="Roboto"/>
              <a:cs typeface="Roboto"/>
              <a:sym typeface="Roboto"/>
            </a:endParaRPr>
          </a:p>
        </p:txBody>
      </p:sp>
      <p:sp>
        <p:nvSpPr>
          <p:cNvPr id="252" name="Google Shape;252;p38"/>
          <p:cNvSpPr txBox="1"/>
          <p:nvPr/>
        </p:nvSpPr>
        <p:spPr>
          <a:xfrm>
            <a:off x="269075" y="3725675"/>
            <a:ext cx="793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chemeClr val="accent1"/>
                </a:highlight>
                <a:latin typeface="Roboto"/>
                <a:ea typeface="Roboto"/>
                <a:cs typeface="Roboto"/>
                <a:sym typeface="Roboto"/>
              </a:rPr>
              <a:t>CLOUD</a:t>
            </a:r>
            <a:r>
              <a:rPr lang="en" sz="1200">
                <a:solidFill>
                  <a:srgbClr val="222222"/>
                </a:solidFill>
                <a:highlight>
                  <a:schemeClr val="accent1"/>
                </a:highlight>
                <a:latin typeface="Roboto"/>
                <a:ea typeface="Roboto"/>
                <a:cs typeface="Roboto"/>
                <a:sym typeface="Roboto"/>
              </a:rPr>
              <a:t> CONTROLLER MANAGER:</a:t>
            </a:r>
            <a:r>
              <a:rPr lang="en" sz="1200">
                <a:solidFill>
                  <a:srgbClr val="222222"/>
                </a:solidFill>
                <a:highlight>
                  <a:schemeClr val="lt1"/>
                </a:highlight>
                <a:latin typeface="Roboto"/>
                <a:ea typeface="Roboto"/>
                <a:cs typeface="Roboto"/>
                <a:sym typeface="Roboto"/>
              </a:rPr>
              <a:t> </a:t>
            </a:r>
            <a:r>
              <a:rPr lang="en" sz="1200">
                <a:solidFill>
                  <a:srgbClr val="222222"/>
                </a:solidFill>
                <a:highlight>
                  <a:srgbClr val="FFFFFF"/>
                </a:highlight>
                <a:latin typeface="Roboto"/>
                <a:ea typeface="Roboto"/>
                <a:cs typeface="Roboto"/>
                <a:sym typeface="Roboto"/>
              </a:rPr>
              <a:t>A Kubernetes control plane component that embeds cloud-specific control logic. The cloud controller manager lets you link your cluster into your cloud provider's API. This controller is to call cloud provider API from the cluster.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a:t>
            </a:r>
            <a:r>
              <a:rPr lang="en"/>
              <a:t>Components</a:t>
            </a:r>
            <a:endParaRPr>
              <a:latin typeface="Roboto Medium"/>
              <a:ea typeface="Roboto Medium"/>
              <a:cs typeface="Roboto Medium"/>
              <a:sym typeface="Roboto Medium"/>
            </a:endParaRPr>
          </a:p>
        </p:txBody>
      </p:sp>
      <p:sp>
        <p:nvSpPr>
          <p:cNvPr id="258" name="Google Shape;258;p39"/>
          <p:cNvSpPr txBox="1"/>
          <p:nvPr/>
        </p:nvSpPr>
        <p:spPr>
          <a:xfrm>
            <a:off x="124200" y="1332200"/>
            <a:ext cx="6975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chemeClr val="accent4"/>
                </a:highlight>
                <a:latin typeface="Roboto"/>
                <a:ea typeface="Roboto"/>
                <a:cs typeface="Roboto"/>
                <a:sym typeface="Roboto"/>
              </a:rPr>
              <a:t>KUBELET</a:t>
            </a:r>
            <a:r>
              <a:rPr lang="en" sz="1200">
                <a:solidFill>
                  <a:srgbClr val="222222"/>
                </a:solidFill>
                <a:highlight>
                  <a:schemeClr val="accent4"/>
                </a:highlight>
                <a:latin typeface="Roboto"/>
                <a:ea typeface="Roboto"/>
                <a:cs typeface="Roboto"/>
                <a:sym typeface="Roboto"/>
              </a:rPr>
              <a:t>:</a:t>
            </a:r>
            <a:r>
              <a:rPr lang="en" sz="1200">
                <a:solidFill>
                  <a:srgbClr val="222222"/>
                </a:solidFill>
                <a:highlight>
                  <a:schemeClr val="lt1"/>
                </a:highlight>
                <a:latin typeface="Roboto"/>
                <a:ea typeface="Roboto"/>
                <a:cs typeface="Roboto"/>
                <a:sym typeface="Roboto"/>
              </a:rPr>
              <a:t> </a:t>
            </a:r>
            <a:r>
              <a:rPr lang="en" sz="1200">
                <a:solidFill>
                  <a:srgbClr val="222222"/>
                </a:solidFill>
                <a:highlight>
                  <a:schemeClr val="lt1"/>
                </a:highlight>
                <a:latin typeface="Roboto"/>
                <a:ea typeface="Roboto"/>
                <a:cs typeface="Roboto"/>
                <a:sym typeface="Roboto"/>
              </a:rPr>
              <a:t>Each compute node contains a kubelet, a tiny application that communicates with the control plane. The kublet makes sure containers are running in a pod. When the control plane needs something to happen in a node, the kubelet executes the action.</a:t>
            </a:r>
            <a:endParaRPr sz="1200">
              <a:solidFill>
                <a:srgbClr val="222222"/>
              </a:solidFill>
              <a:highlight>
                <a:schemeClr val="lt1"/>
              </a:highlight>
              <a:latin typeface="Roboto"/>
              <a:ea typeface="Roboto"/>
              <a:cs typeface="Roboto"/>
              <a:sym typeface="Roboto"/>
            </a:endParaRPr>
          </a:p>
        </p:txBody>
      </p:sp>
      <p:sp>
        <p:nvSpPr>
          <p:cNvPr id="259" name="Google Shape;259;p39"/>
          <p:cNvSpPr txBox="1"/>
          <p:nvPr/>
        </p:nvSpPr>
        <p:spPr>
          <a:xfrm>
            <a:off x="124200" y="2302175"/>
            <a:ext cx="6975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chemeClr val="accent4"/>
                </a:highlight>
                <a:latin typeface="Roboto"/>
                <a:ea typeface="Roboto"/>
                <a:cs typeface="Roboto"/>
                <a:sym typeface="Roboto"/>
              </a:rPr>
              <a:t>KUBEPROXY:</a:t>
            </a:r>
            <a:r>
              <a:rPr lang="en" sz="1200">
                <a:solidFill>
                  <a:srgbClr val="222222"/>
                </a:solidFill>
                <a:highlight>
                  <a:schemeClr val="lt1"/>
                </a:highlight>
                <a:latin typeface="Roboto"/>
                <a:ea typeface="Roboto"/>
                <a:cs typeface="Roboto"/>
                <a:sym typeface="Roboto"/>
              </a:rPr>
              <a:t> </a:t>
            </a:r>
            <a:r>
              <a:rPr lang="en" sz="1200">
                <a:solidFill>
                  <a:srgbClr val="222222"/>
                </a:solidFill>
                <a:highlight>
                  <a:schemeClr val="lt1"/>
                </a:highlight>
                <a:latin typeface="Roboto"/>
                <a:ea typeface="Roboto"/>
                <a:cs typeface="Roboto"/>
                <a:sym typeface="Roboto"/>
              </a:rPr>
              <a:t>Each compute node also contains kube-proxy, a network proxy for facilitating Kubernetes networking services. The kube-proxy handles network communications inside or outside of your cluster—relying either on your operating system’s packet filtering layer, or forwarding the traffic itself.</a:t>
            </a:r>
            <a:endParaRPr sz="1200">
              <a:solidFill>
                <a:srgbClr val="222222"/>
              </a:solidFill>
              <a:highlight>
                <a:schemeClr val="lt1"/>
              </a:highlight>
              <a:latin typeface="Roboto"/>
              <a:ea typeface="Roboto"/>
              <a:cs typeface="Roboto"/>
              <a:sym typeface="Roboto"/>
            </a:endParaRPr>
          </a:p>
        </p:txBody>
      </p:sp>
      <p:sp>
        <p:nvSpPr>
          <p:cNvPr id="260" name="Google Shape;260;p39"/>
          <p:cNvSpPr txBox="1"/>
          <p:nvPr/>
        </p:nvSpPr>
        <p:spPr>
          <a:xfrm>
            <a:off x="124200" y="3379325"/>
            <a:ext cx="6975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chemeClr val="accent4"/>
                </a:highlight>
                <a:latin typeface="Roboto"/>
                <a:ea typeface="Roboto"/>
                <a:cs typeface="Roboto"/>
                <a:sym typeface="Roboto"/>
              </a:rPr>
              <a:t>CONTAINER RUNTIME</a:t>
            </a:r>
            <a:r>
              <a:rPr lang="en" sz="1200">
                <a:solidFill>
                  <a:srgbClr val="222222"/>
                </a:solidFill>
                <a:highlight>
                  <a:schemeClr val="accent4"/>
                </a:highlight>
                <a:latin typeface="Roboto"/>
                <a:ea typeface="Roboto"/>
                <a:cs typeface="Roboto"/>
                <a:sym typeface="Roboto"/>
              </a:rPr>
              <a:t>:</a:t>
            </a:r>
            <a:r>
              <a:rPr lang="en" sz="1200">
                <a:solidFill>
                  <a:srgbClr val="222222"/>
                </a:solidFill>
                <a:highlight>
                  <a:schemeClr val="lt1"/>
                </a:highlight>
                <a:latin typeface="Roboto"/>
                <a:ea typeface="Roboto"/>
                <a:cs typeface="Roboto"/>
                <a:sym typeface="Roboto"/>
              </a:rPr>
              <a:t> </a:t>
            </a:r>
            <a:r>
              <a:rPr lang="en" sz="1200">
                <a:solidFill>
                  <a:srgbClr val="222222"/>
                </a:solidFill>
                <a:highlight>
                  <a:schemeClr val="lt1"/>
                </a:highlight>
                <a:latin typeface="Roboto"/>
                <a:ea typeface="Roboto"/>
                <a:cs typeface="Roboto"/>
                <a:sym typeface="Roboto"/>
              </a:rPr>
              <a:t>The container runtime is the underlying software that is used to run containers.  Kubernetes supports several runtimes: Docker, containerd, cri-o, rktlet, and any implementation of the Kubernetes CRI (Container Runtime Interface).</a:t>
            </a:r>
            <a:endParaRPr sz="1200">
              <a:solidFill>
                <a:srgbClr val="222222"/>
              </a:solidFill>
              <a:highlight>
                <a:schemeClr val="lt1"/>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Three Evolution in IT world</a:t>
            </a:r>
            <a:endParaRPr>
              <a:solidFill>
                <a:srgbClr val="666666"/>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Add-on </a:t>
            </a:r>
            <a:r>
              <a:rPr lang="en"/>
              <a:t>Components</a:t>
            </a:r>
            <a:endParaRPr>
              <a:latin typeface="Roboto Medium"/>
              <a:ea typeface="Roboto Medium"/>
              <a:cs typeface="Roboto Medium"/>
              <a:sym typeface="Roboto Medium"/>
            </a:endParaRPr>
          </a:p>
        </p:txBody>
      </p:sp>
      <p:sp>
        <p:nvSpPr>
          <p:cNvPr id="266" name="Google Shape;266;p40"/>
          <p:cNvSpPr txBox="1"/>
          <p:nvPr/>
        </p:nvSpPr>
        <p:spPr>
          <a:xfrm>
            <a:off x="124200" y="2703800"/>
            <a:ext cx="7722000" cy="15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22222"/>
                </a:solidFill>
                <a:highlight>
                  <a:schemeClr val="accent4"/>
                </a:highlight>
                <a:latin typeface="Roboto"/>
                <a:ea typeface="Roboto"/>
                <a:cs typeface="Roboto"/>
                <a:sym typeface="Roboto"/>
              </a:rPr>
              <a:t>CoreDNS</a:t>
            </a:r>
            <a:r>
              <a:rPr lang="en" sz="1200">
                <a:solidFill>
                  <a:srgbClr val="222222"/>
                </a:solidFill>
                <a:highlight>
                  <a:schemeClr val="accent4"/>
                </a:highlight>
                <a:latin typeface="Roboto"/>
                <a:ea typeface="Roboto"/>
                <a:cs typeface="Roboto"/>
                <a:sym typeface="Roboto"/>
              </a:rPr>
              <a:t>:</a:t>
            </a:r>
            <a:r>
              <a:rPr lang="en" sz="1200">
                <a:solidFill>
                  <a:srgbClr val="222222"/>
                </a:solidFill>
                <a:latin typeface="Roboto"/>
                <a:ea typeface="Roboto"/>
                <a:cs typeface="Roboto"/>
                <a:sym typeface="Roboto"/>
              </a:rPr>
              <a:t> A</a:t>
            </a:r>
            <a:r>
              <a:rPr lang="en" sz="1200">
                <a:solidFill>
                  <a:srgbClr val="222222"/>
                </a:solidFill>
                <a:latin typeface="Roboto"/>
                <a:ea typeface="Roboto"/>
                <a:cs typeface="Roboto"/>
                <a:sym typeface="Roboto"/>
              </a:rPr>
              <a:t>ll Kubernetes clusters should have a DNS server, as many examples rely on it. Kubernetes creates DNS records for services and pods. You can contact services with consistent DNS names instead of IP addresses.</a:t>
            </a:r>
            <a:endParaRPr sz="1200">
              <a:solidFill>
                <a:srgbClr val="222222"/>
              </a:solidFill>
              <a:latin typeface="Roboto"/>
              <a:ea typeface="Roboto"/>
              <a:cs typeface="Roboto"/>
              <a:sym typeface="Roboto"/>
            </a:endParaRPr>
          </a:p>
          <a:p>
            <a:pPr indent="0" lvl="0" marL="0" rtl="0" algn="l">
              <a:lnSpc>
                <a:spcPct val="115000"/>
              </a:lnSpc>
              <a:spcBef>
                <a:spcPts val="1200"/>
              </a:spcBef>
              <a:spcAft>
                <a:spcPts val="1200"/>
              </a:spcAft>
              <a:buNone/>
            </a:pPr>
            <a:r>
              <a:rPr lang="en" sz="1200">
                <a:solidFill>
                  <a:srgbClr val="222222"/>
                </a:solidFill>
                <a:latin typeface="Roboto"/>
                <a:ea typeface="Roboto"/>
                <a:cs typeface="Roboto"/>
                <a:sym typeface="Roboto"/>
              </a:rPr>
              <a:t>Kubernetes DNS schedules a DNS Pod and Service on the cluster, and configures the kubelets to tell individual containers to use the DNS Service's IP to resolve DNS names. Every Service defined in the cluster (including the DNS server itself) is assigned a DNS name.</a:t>
            </a:r>
            <a:endParaRPr sz="1200">
              <a:solidFill>
                <a:srgbClr val="222222"/>
              </a:solidFill>
              <a:latin typeface="Roboto"/>
              <a:ea typeface="Roboto"/>
              <a:cs typeface="Roboto"/>
              <a:sym typeface="Roboto"/>
            </a:endParaRPr>
          </a:p>
        </p:txBody>
      </p:sp>
      <p:sp>
        <p:nvSpPr>
          <p:cNvPr id="267" name="Google Shape;267;p40"/>
          <p:cNvSpPr txBox="1"/>
          <p:nvPr/>
        </p:nvSpPr>
        <p:spPr>
          <a:xfrm>
            <a:off x="146250" y="1918325"/>
            <a:ext cx="7699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222222"/>
                </a:solidFill>
                <a:highlight>
                  <a:schemeClr val="accent4"/>
                </a:highlight>
                <a:latin typeface="Roboto"/>
                <a:ea typeface="Roboto"/>
                <a:cs typeface="Roboto"/>
                <a:sym typeface="Roboto"/>
              </a:rPr>
              <a:t>CNI</a:t>
            </a:r>
            <a:r>
              <a:rPr lang="en" sz="1200">
                <a:solidFill>
                  <a:srgbClr val="222222"/>
                </a:solidFill>
                <a:highlight>
                  <a:schemeClr val="accent4"/>
                </a:highlight>
                <a:latin typeface="Roboto"/>
                <a:ea typeface="Roboto"/>
                <a:cs typeface="Roboto"/>
                <a:sym typeface="Roboto"/>
              </a:rPr>
              <a:t>:</a:t>
            </a:r>
            <a:r>
              <a:rPr lang="en" sz="1200">
                <a:solidFill>
                  <a:srgbClr val="222222"/>
                </a:solidFill>
                <a:latin typeface="Roboto"/>
                <a:ea typeface="Roboto"/>
                <a:cs typeface="Roboto"/>
                <a:sym typeface="Roboto"/>
              </a:rPr>
              <a:t> </a:t>
            </a:r>
            <a:r>
              <a:rPr lang="en" sz="1200">
                <a:solidFill>
                  <a:schemeClr val="dk1"/>
                </a:solidFill>
                <a:latin typeface="Roboto"/>
                <a:ea typeface="Roboto"/>
                <a:cs typeface="Roboto"/>
                <a:sym typeface="Roboto"/>
              </a:rPr>
              <a:t>You must deploy a Container Network Interface (CNI) based Pod network add-on so that your Pods can communicate with each other. Cluster DNS (CoreDNS) will not start up before a network is installed.</a:t>
            </a:r>
            <a:endParaRPr sz="1200">
              <a:solidFill>
                <a:srgbClr val="222222"/>
              </a:solidFill>
              <a:latin typeface="Roboto"/>
              <a:ea typeface="Roboto"/>
              <a:cs typeface="Roboto"/>
              <a:sym typeface="Roboto"/>
            </a:endParaRPr>
          </a:p>
        </p:txBody>
      </p:sp>
      <p:sp>
        <p:nvSpPr>
          <p:cNvPr id="268" name="Google Shape;268;p40"/>
          <p:cNvSpPr txBox="1"/>
          <p:nvPr/>
        </p:nvSpPr>
        <p:spPr>
          <a:xfrm>
            <a:off x="175950" y="1211825"/>
            <a:ext cx="7670100" cy="482400"/>
          </a:xfrm>
          <a:prstGeom prst="rect">
            <a:avLst/>
          </a:prstGeom>
          <a:solidFill>
            <a:srgbClr val="EA9999"/>
          </a:solidFill>
          <a:ln>
            <a:noFill/>
          </a:ln>
        </p:spPr>
        <p:txBody>
          <a:bodyPr anchorCtr="0" anchor="t" bIns="91425" lIns="91425" spcFirstLastPara="1" rIns="91425" wrap="square" tIns="91425">
            <a:spAutoFit/>
          </a:bodyPr>
          <a:lstStyle/>
          <a:p>
            <a:pPr indent="0" lvl="0" marL="76200" marR="0" rtl="0" algn="l">
              <a:lnSpc>
                <a:spcPct val="115000"/>
              </a:lnSpc>
              <a:spcBef>
                <a:spcPts val="0"/>
              </a:spcBef>
              <a:spcAft>
                <a:spcPts val="0"/>
              </a:spcAft>
              <a:buNone/>
            </a:pPr>
            <a:r>
              <a:rPr b="1" lang="en" sz="900">
                <a:solidFill>
                  <a:schemeClr val="lt1"/>
                </a:solidFill>
                <a:latin typeface="Courier New"/>
                <a:ea typeface="Courier New"/>
                <a:cs typeface="Courier New"/>
                <a:sym typeface="Courier New"/>
              </a:rPr>
              <a:t>Add-ons extend the functionality of Kubernetes. Addons use Kubernetes resources (DaemonSet, Deployment, etc) to implement cluster features.</a:t>
            </a:r>
            <a:endParaRPr b="1" sz="900">
              <a:solidFill>
                <a:schemeClr val="lt1"/>
              </a:solidFill>
              <a:latin typeface="Courier New"/>
              <a:ea typeface="Courier New"/>
              <a:cs typeface="Courier New"/>
              <a:sym typeface="Courier New"/>
            </a:endParaRPr>
          </a:p>
        </p:txBody>
      </p:sp>
      <p:sp>
        <p:nvSpPr>
          <p:cNvPr id="269" name="Google Shape;269;p40"/>
          <p:cNvSpPr txBox="1"/>
          <p:nvPr/>
        </p:nvSpPr>
        <p:spPr>
          <a:xfrm>
            <a:off x="175950" y="4289300"/>
            <a:ext cx="7670100" cy="323100"/>
          </a:xfrm>
          <a:prstGeom prst="rect">
            <a:avLst/>
          </a:prstGeom>
          <a:solidFill>
            <a:srgbClr val="EA9999"/>
          </a:solidFill>
          <a:ln>
            <a:noFill/>
          </a:ln>
        </p:spPr>
        <p:txBody>
          <a:bodyPr anchorCtr="0" anchor="t" bIns="91425" lIns="91425" spcFirstLastPara="1" rIns="91425" wrap="square" tIns="91425">
            <a:spAutoFit/>
          </a:bodyPr>
          <a:lstStyle/>
          <a:p>
            <a:pPr indent="0" lvl="0" marL="76200" marR="0" rtl="0" algn="l">
              <a:lnSpc>
                <a:spcPct val="115000"/>
              </a:lnSpc>
              <a:spcBef>
                <a:spcPts val="0"/>
              </a:spcBef>
              <a:spcAft>
                <a:spcPts val="0"/>
              </a:spcAft>
              <a:buNone/>
            </a:pPr>
            <a:r>
              <a:rPr b="1" lang="en" sz="900">
                <a:solidFill>
                  <a:schemeClr val="lt1"/>
                </a:solidFill>
                <a:latin typeface="Courier New"/>
                <a:ea typeface="Courier New"/>
                <a:cs typeface="Courier New"/>
                <a:sym typeface="Courier New"/>
              </a:rPr>
              <a:t>Other Add ons </a:t>
            </a:r>
            <a:r>
              <a:rPr b="1" lang="en" sz="900">
                <a:solidFill>
                  <a:schemeClr val="lt1"/>
                </a:solidFill>
                <a:latin typeface="Courier New"/>
                <a:ea typeface="Courier New"/>
                <a:cs typeface="Courier New"/>
                <a:sym typeface="Courier New"/>
              </a:rPr>
              <a:t>includes</a:t>
            </a:r>
            <a:r>
              <a:rPr b="1" lang="en" sz="900">
                <a:solidFill>
                  <a:schemeClr val="lt1"/>
                </a:solidFill>
                <a:latin typeface="Courier New"/>
                <a:ea typeface="Courier New"/>
                <a:cs typeface="Courier New"/>
                <a:sym typeface="Courier New"/>
              </a:rPr>
              <a:t> dashboard, container resource monitoring, etc.</a:t>
            </a:r>
            <a:endParaRPr b="1" sz="900">
              <a:solidFill>
                <a:schemeClr val="lt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interaction flow (Pod create)</a:t>
            </a:r>
            <a:endParaRPr>
              <a:latin typeface="Roboto Medium"/>
              <a:ea typeface="Roboto Medium"/>
              <a:cs typeface="Roboto Medium"/>
              <a:sym typeface="Roboto Medium"/>
            </a:endParaRPr>
          </a:p>
        </p:txBody>
      </p:sp>
      <p:sp>
        <p:nvSpPr>
          <p:cNvPr id="275" name="Google Shape;275;p41"/>
          <p:cNvSpPr txBox="1"/>
          <p:nvPr/>
        </p:nvSpPr>
        <p:spPr>
          <a:xfrm>
            <a:off x="93150" y="1186325"/>
            <a:ext cx="31668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t/>
            </a:r>
            <a:endParaRPr sz="1200">
              <a:solidFill>
                <a:srgbClr val="222222"/>
              </a:solidFill>
              <a:latin typeface="Roboto"/>
              <a:ea typeface="Roboto"/>
              <a:cs typeface="Roboto"/>
              <a:sym typeface="Roboto"/>
            </a:endParaRPr>
          </a:p>
        </p:txBody>
      </p:sp>
      <p:sp>
        <p:nvSpPr>
          <p:cNvPr id="276" name="Google Shape;276;p41"/>
          <p:cNvSpPr txBox="1"/>
          <p:nvPr/>
        </p:nvSpPr>
        <p:spPr>
          <a:xfrm>
            <a:off x="269075" y="1170875"/>
            <a:ext cx="33276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  kubectl run nginx --image=nginx    </a:t>
            </a:r>
            <a:endParaRPr>
              <a:solidFill>
                <a:schemeClr val="lt1"/>
              </a:solidFill>
              <a:latin typeface="Roboto"/>
              <a:ea typeface="Roboto"/>
              <a:cs typeface="Roboto"/>
              <a:sym typeface="Roboto"/>
            </a:endParaRPr>
          </a:p>
        </p:txBody>
      </p:sp>
      <p:sp>
        <p:nvSpPr>
          <p:cNvPr id="277" name="Google Shape;277;p41"/>
          <p:cNvSpPr/>
          <p:nvPr/>
        </p:nvSpPr>
        <p:spPr>
          <a:xfrm>
            <a:off x="688625" y="1795225"/>
            <a:ext cx="2664600" cy="28563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3720923" y="1795225"/>
            <a:ext cx="2132100" cy="1385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3720924" y="3302700"/>
            <a:ext cx="2132100" cy="1385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0" name="Google Shape;280;p41"/>
          <p:cNvSpPr/>
          <p:nvPr/>
        </p:nvSpPr>
        <p:spPr>
          <a:xfrm>
            <a:off x="957700" y="1876625"/>
            <a:ext cx="993600" cy="7140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Api server</a:t>
            </a:r>
            <a:endParaRPr/>
          </a:p>
        </p:txBody>
      </p:sp>
      <p:sp>
        <p:nvSpPr>
          <p:cNvPr id="281" name="Google Shape;281;p41"/>
          <p:cNvSpPr/>
          <p:nvPr/>
        </p:nvSpPr>
        <p:spPr>
          <a:xfrm>
            <a:off x="2103650" y="2630700"/>
            <a:ext cx="1114909" cy="572700"/>
          </a:xfrm>
          <a:prstGeom prst="flowChartMagneticDisk">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etcd</a:t>
            </a:r>
            <a:endParaRPr/>
          </a:p>
        </p:txBody>
      </p:sp>
      <p:sp>
        <p:nvSpPr>
          <p:cNvPr id="282" name="Google Shape;282;p41"/>
          <p:cNvSpPr/>
          <p:nvPr/>
        </p:nvSpPr>
        <p:spPr>
          <a:xfrm>
            <a:off x="2103666" y="3370475"/>
            <a:ext cx="1114800" cy="458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Scheduler</a:t>
            </a:r>
            <a:endParaRPr/>
          </a:p>
        </p:txBody>
      </p:sp>
      <p:sp>
        <p:nvSpPr>
          <p:cNvPr id="283" name="Google Shape;283;p41"/>
          <p:cNvSpPr/>
          <p:nvPr/>
        </p:nvSpPr>
        <p:spPr>
          <a:xfrm>
            <a:off x="2103650" y="3996250"/>
            <a:ext cx="1114800" cy="458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Controller Manager</a:t>
            </a:r>
            <a:endParaRPr/>
          </a:p>
        </p:txBody>
      </p:sp>
      <p:sp>
        <p:nvSpPr>
          <p:cNvPr id="284" name="Google Shape;284;p41"/>
          <p:cNvSpPr/>
          <p:nvPr/>
        </p:nvSpPr>
        <p:spPr>
          <a:xfrm>
            <a:off x="3596764" y="2258575"/>
            <a:ext cx="890100" cy="458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kubelet</a:t>
            </a:r>
            <a:endParaRPr/>
          </a:p>
        </p:txBody>
      </p:sp>
      <p:sp>
        <p:nvSpPr>
          <p:cNvPr id="285" name="Google Shape;285;p41"/>
          <p:cNvSpPr/>
          <p:nvPr/>
        </p:nvSpPr>
        <p:spPr>
          <a:xfrm>
            <a:off x="3596764" y="3766050"/>
            <a:ext cx="890100" cy="458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kubelet</a:t>
            </a:r>
            <a:endParaRPr/>
          </a:p>
        </p:txBody>
      </p:sp>
      <p:sp>
        <p:nvSpPr>
          <p:cNvPr id="286" name="Google Shape;286;p41"/>
          <p:cNvSpPr/>
          <p:nvPr/>
        </p:nvSpPr>
        <p:spPr>
          <a:xfrm>
            <a:off x="4794439" y="1955600"/>
            <a:ext cx="890100" cy="4587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Kube proxy</a:t>
            </a:r>
            <a:endParaRPr>
              <a:solidFill>
                <a:schemeClr val="lt1"/>
              </a:solidFill>
            </a:endParaRPr>
          </a:p>
        </p:txBody>
      </p:sp>
      <p:sp>
        <p:nvSpPr>
          <p:cNvPr id="287" name="Google Shape;287;p41"/>
          <p:cNvSpPr/>
          <p:nvPr/>
        </p:nvSpPr>
        <p:spPr>
          <a:xfrm>
            <a:off x="4794439" y="2571750"/>
            <a:ext cx="890100" cy="458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runtime</a:t>
            </a:r>
            <a:endParaRPr/>
          </a:p>
        </p:txBody>
      </p:sp>
      <p:sp>
        <p:nvSpPr>
          <p:cNvPr id="288" name="Google Shape;288;p41"/>
          <p:cNvSpPr/>
          <p:nvPr/>
        </p:nvSpPr>
        <p:spPr>
          <a:xfrm>
            <a:off x="4794439" y="3504575"/>
            <a:ext cx="890100" cy="4587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Kube proxy</a:t>
            </a:r>
            <a:endParaRPr>
              <a:solidFill>
                <a:schemeClr val="lt1"/>
              </a:solidFill>
            </a:endParaRPr>
          </a:p>
        </p:txBody>
      </p:sp>
      <p:sp>
        <p:nvSpPr>
          <p:cNvPr id="289" name="Google Shape;289;p41"/>
          <p:cNvSpPr/>
          <p:nvPr/>
        </p:nvSpPr>
        <p:spPr>
          <a:xfrm>
            <a:off x="4794439" y="4110525"/>
            <a:ext cx="890100" cy="458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runtime</a:t>
            </a:r>
            <a:endParaRPr/>
          </a:p>
        </p:txBody>
      </p:sp>
      <p:cxnSp>
        <p:nvCxnSpPr>
          <p:cNvPr id="290" name="Google Shape;290;p41"/>
          <p:cNvCxnSpPr>
            <a:stCxn id="280" idx="3"/>
            <a:endCxn id="285" idx="1"/>
          </p:cNvCxnSpPr>
          <p:nvPr/>
        </p:nvCxnSpPr>
        <p:spPr>
          <a:xfrm>
            <a:off x="1951300" y="2233625"/>
            <a:ext cx="1645500" cy="1761900"/>
          </a:xfrm>
          <a:prstGeom prst="bentConnector3">
            <a:avLst>
              <a:gd fmla="val 92109" name="adj1"/>
            </a:avLst>
          </a:prstGeom>
          <a:noFill/>
          <a:ln cap="flat" cmpd="sng" w="9525">
            <a:solidFill>
              <a:schemeClr val="dk2"/>
            </a:solidFill>
            <a:prstDash val="solid"/>
            <a:round/>
            <a:headEnd len="med" w="med" type="stealth"/>
            <a:tailEnd len="med" w="med" type="stealth"/>
          </a:ln>
        </p:spPr>
      </p:cxnSp>
      <p:cxnSp>
        <p:nvCxnSpPr>
          <p:cNvPr id="291" name="Google Shape;291;p41"/>
          <p:cNvCxnSpPr>
            <a:stCxn id="280" idx="2"/>
            <a:endCxn id="281" idx="2"/>
          </p:cNvCxnSpPr>
          <p:nvPr/>
        </p:nvCxnSpPr>
        <p:spPr>
          <a:xfrm flipH="1" rot="-5400000">
            <a:off x="1615900" y="2429225"/>
            <a:ext cx="326400" cy="649200"/>
          </a:xfrm>
          <a:prstGeom prst="bentConnector2">
            <a:avLst/>
          </a:prstGeom>
          <a:noFill/>
          <a:ln cap="flat" cmpd="sng" w="9525">
            <a:solidFill>
              <a:schemeClr val="dk2"/>
            </a:solidFill>
            <a:prstDash val="solid"/>
            <a:round/>
            <a:headEnd len="med" w="med" type="stealth"/>
            <a:tailEnd len="med" w="med" type="stealth"/>
          </a:ln>
        </p:spPr>
      </p:cxnSp>
      <p:cxnSp>
        <p:nvCxnSpPr>
          <p:cNvPr id="292" name="Google Shape;292;p41"/>
          <p:cNvCxnSpPr>
            <a:endCxn id="282" idx="1"/>
          </p:cNvCxnSpPr>
          <p:nvPr/>
        </p:nvCxnSpPr>
        <p:spPr>
          <a:xfrm flipH="1" rot="-5400000">
            <a:off x="1195116" y="2691275"/>
            <a:ext cx="1012500" cy="804600"/>
          </a:xfrm>
          <a:prstGeom prst="bentConnector2">
            <a:avLst/>
          </a:prstGeom>
          <a:noFill/>
          <a:ln cap="flat" cmpd="sng" w="9525">
            <a:solidFill>
              <a:schemeClr val="dk2"/>
            </a:solidFill>
            <a:prstDash val="solid"/>
            <a:round/>
            <a:headEnd len="med" w="med" type="stealth"/>
            <a:tailEnd len="med" w="med" type="stealth"/>
          </a:ln>
        </p:spPr>
      </p:cxnSp>
      <p:cxnSp>
        <p:nvCxnSpPr>
          <p:cNvPr id="293" name="Google Shape;293;p41"/>
          <p:cNvCxnSpPr>
            <a:endCxn id="283" idx="1"/>
          </p:cNvCxnSpPr>
          <p:nvPr/>
        </p:nvCxnSpPr>
        <p:spPr>
          <a:xfrm flipH="1" rot="-5400000">
            <a:off x="782300" y="2904250"/>
            <a:ext cx="1617300" cy="1025400"/>
          </a:xfrm>
          <a:prstGeom prst="bentConnector2">
            <a:avLst/>
          </a:prstGeom>
          <a:noFill/>
          <a:ln cap="flat" cmpd="sng" w="9525">
            <a:solidFill>
              <a:schemeClr val="dk2"/>
            </a:solidFill>
            <a:prstDash val="solid"/>
            <a:round/>
            <a:headEnd len="med" w="med" type="stealth"/>
            <a:tailEnd len="med" w="med" type="stealth"/>
          </a:ln>
        </p:spPr>
      </p:cxnSp>
      <p:pic>
        <p:nvPicPr>
          <p:cNvPr id="294" name="Google Shape;294;p41"/>
          <p:cNvPicPr preferRelativeResize="0"/>
          <p:nvPr/>
        </p:nvPicPr>
        <p:blipFill>
          <a:blip r:embed="rId3">
            <a:alphaModFix/>
          </a:blip>
          <a:stretch>
            <a:fillRect/>
          </a:stretch>
        </p:blipFill>
        <p:spPr>
          <a:xfrm>
            <a:off x="0" y="1909025"/>
            <a:ext cx="649200" cy="649200"/>
          </a:xfrm>
          <a:prstGeom prst="rect">
            <a:avLst/>
          </a:prstGeom>
          <a:noFill/>
          <a:ln>
            <a:noFill/>
          </a:ln>
        </p:spPr>
      </p:pic>
      <p:cxnSp>
        <p:nvCxnSpPr>
          <p:cNvPr id="295" name="Google Shape;295;p41"/>
          <p:cNvCxnSpPr>
            <a:stCxn id="294" idx="3"/>
            <a:endCxn id="280" idx="1"/>
          </p:cNvCxnSpPr>
          <p:nvPr/>
        </p:nvCxnSpPr>
        <p:spPr>
          <a:xfrm>
            <a:off x="649200" y="2233625"/>
            <a:ext cx="308400" cy="0"/>
          </a:xfrm>
          <a:prstGeom prst="straightConnector1">
            <a:avLst/>
          </a:prstGeom>
          <a:noFill/>
          <a:ln cap="flat" cmpd="sng" w="9525">
            <a:solidFill>
              <a:schemeClr val="dk2"/>
            </a:solidFill>
            <a:prstDash val="solid"/>
            <a:round/>
            <a:headEnd len="med" w="med" type="none"/>
            <a:tailEnd len="med" w="med" type="stealth"/>
          </a:ln>
        </p:spPr>
      </p:cxnSp>
      <p:cxnSp>
        <p:nvCxnSpPr>
          <p:cNvPr id="296" name="Google Shape;296;p41"/>
          <p:cNvCxnSpPr>
            <a:stCxn id="285" idx="3"/>
            <a:endCxn id="289" idx="1"/>
          </p:cNvCxnSpPr>
          <p:nvPr/>
        </p:nvCxnSpPr>
        <p:spPr>
          <a:xfrm>
            <a:off x="4486864" y="3995400"/>
            <a:ext cx="307500" cy="344400"/>
          </a:xfrm>
          <a:prstGeom prst="straightConnector1">
            <a:avLst/>
          </a:prstGeom>
          <a:noFill/>
          <a:ln cap="flat" cmpd="sng" w="9525">
            <a:solidFill>
              <a:schemeClr val="dk2"/>
            </a:solidFill>
            <a:prstDash val="solid"/>
            <a:round/>
            <a:headEnd len="med" w="med" type="stealth"/>
            <a:tailEnd len="med" w="med" type="stealth"/>
          </a:ln>
        </p:spPr>
      </p:cxnSp>
      <p:sp>
        <p:nvSpPr>
          <p:cNvPr id="297" name="Google Shape;297;p41"/>
          <p:cNvSpPr txBox="1"/>
          <p:nvPr/>
        </p:nvSpPr>
        <p:spPr>
          <a:xfrm>
            <a:off x="5977150" y="1170875"/>
            <a:ext cx="3166800" cy="3648000"/>
          </a:xfrm>
          <a:prstGeom prst="rect">
            <a:avLst/>
          </a:prstGeom>
          <a:noFill/>
          <a:ln>
            <a:noFill/>
          </a:ln>
        </p:spPr>
        <p:txBody>
          <a:bodyPr anchorCtr="0" anchor="t" bIns="91425" lIns="91425" spcFirstLastPara="1" rIns="91425" wrap="square" tIns="91425">
            <a:spAutoFit/>
          </a:bodyPr>
          <a:lstStyle/>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kubectl or any other API client submits the Pod spec to the API server.</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The API server writes the Pod object to the etcd data store. Once the write is successful, an acknowledgment is sent back to API server and to the client.</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The kube-scheduler (via its watcher) sees that a new Pod object is created on API server but is not bound to any node.</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kube-scheduler assigns a node to the pod and updates the API server.</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This change is then propagated to the etcd data store. The API server also reflects this node assignment on its Pod object.</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Kubelet on every node also runs watchers who keep watching API server. Kubelet on the destination node sees that a new Pod is assigned to it.</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Kubelet starts the pod on its node by calling Docker and updates the container state back to the API server.</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The API server update the pod state into etcd.</a:t>
            </a:r>
            <a:endParaRPr sz="900">
              <a:solidFill>
                <a:srgbClr val="222635"/>
              </a:solidFill>
              <a:latin typeface="Roboto"/>
              <a:ea typeface="Roboto"/>
              <a:cs typeface="Roboto"/>
              <a:sym typeface="Roboto"/>
            </a:endParaRPr>
          </a:p>
          <a:p>
            <a:pPr indent="-285750" lvl="0" marL="285750" rtl="0" algn="l">
              <a:lnSpc>
                <a:spcPct val="100000"/>
              </a:lnSpc>
              <a:spcBef>
                <a:spcPts val="0"/>
              </a:spcBef>
              <a:spcAft>
                <a:spcPts val="0"/>
              </a:spcAft>
              <a:buClr>
                <a:srgbClr val="222635"/>
              </a:buClr>
              <a:buSzPts val="900"/>
              <a:buFont typeface="Roboto"/>
              <a:buChar char="❏"/>
            </a:pPr>
            <a:r>
              <a:rPr lang="en" sz="900">
                <a:solidFill>
                  <a:srgbClr val="222635"/>
                </a:solidFill>
                <a:latin typeface="Roboto"/>
                <a:ea typeface="Roboto"/>
                <a:cs typeface="Roboto"/>
                <a:sym typeface="Roboto"/>
              </a:rPr>
              <a:t>Once etcd sends the acknowledgment of a successful write, the API server sends an acknowledgment back to kubelet indicating that the event is accepted.</a:t>
            </a:r>
            <a:endParaRPr sz="900">
              <a:solidFill>
                <a:srgbClr val="222635"/>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chemeClr val="lt1"/>
                </a:solidFill>
              </a:rPr>
              <a:t>Component interaction flow (Pod create) (Another view)</a:t>
            </a:r>
            <a:endParaRPr sz="2600">
              <a:latin typeface="Roboto Medium"/>
              <a:ea typeface="Roboto Medium"/>
              <a:cs typeface="Roboto Medium"/>
              <a:sym typeface="Roboto Medium"/>
            </a:endParaRPr>
          </a:p>
        </p:txBody>
      </p:sp>
      <p:pic>
        <p:nvPicPr>
          <p:cNvPr id="303" name="Google Shape;303;p42"/>
          <p:cNvPicPr preferRelativeResize="0"/>
          <p:nvPr/>
        </p:nvPicPr>
        <p:blipFill>
          <a:blip r:embed="rId3">
            <a:alphaModFix/>
          </a:blip>
          <a:stretch>
            <a:fillRect/>
          </a:stretch>
        </p:blipFill>
        <p:spPr>
          <a:xfrm>
            <a:off x="1552375" y="1170125"/>
            <a:ext cx="5792101" cy="3867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K8S Installation</a:t>
            </a:r>
            <a:endParaRPr>
              <a:solidFill>
                <a:srgbClr val="666666"/>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latin typeface="Roboto Medium"/>
              <a:ea typeface="Roboto Medium"/>
              <a:cs typeface="Roboto Medium"/>
              <a:sym typeface="Roboto Medium"/>
            </a:endParaRPr>
          </a:p>
        </p:txBody>
      </p:sp>
      <p:sp>
        <p:nvSpPr>
          <p:cNvPr id="314" name="Google Shape;314;p44"/>
          <p:cNvSpPr txBox="1"/>
          <p:nvPr/>
        </p:nvSpPr>
        <p:spPr>
          <a:xfrm>
            <a:off x="93150" y="1186325"/>
            <a:ext cx="81138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For control plane, a compatible Linux host. The Kubernetes project provides generic instructions for Linux distributions based on Debian and Red Hat, and those distributions without a package manager.</a:t>
            </a:r>
            <a:endParaRPr sz="1200">
              <a:solidFill>
                <a:srgbClr val="222222"/>
              </a:solidFill>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2 GB or more of RAM per machine (any less will leave little room for your apps).</a:t>
            </a:r>
            <a:endParaRPr sz="1200">
              <a:solidFill>
                <a:srgbClr val="222222"/>
              </a:solidFill>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2 CPUs or more.</a:t>
            </a:r>
            <a:endParaRPr sz="1200">
              <a:solidFill>
                <a:srgbClr val="222222"/>
              </a:solidFill>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Full network connectivity between all machines in the cluster (public or private network is fine).</a:t>
            </a:r>
            <a:endParaRPr sz="1200">
              <a:solidFill>
                <a:srgbClr val="222222"/>
              </a:solidFill>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Unique hostname, MAC address, and product_uuid for every node. Kubernetes uses these values to uniquely identify the nodes in the cluster. If these values are not unique to each node, the installation process may fail.</a:t>
            </a:r>
            <a:endParaRPr sz="1200">
              <a:solidFill>
                <a:srgbClr val="222222"/>
              </a:solidFill>
              <a:latin typeface="Roboto"/>
              <a:ea typeface="Roboto"/>
              <a:cs typeface="Roboto"/>
              <a:sym typeface="Roboto"/>
            </a:endParaRPr>
          </a:p>
          <a:p>
            <a:pPr indent="-304800" lvl="0" marL="457200" rtl="0" algn="l">
              <a:lnSpc>
                <a:spcPct val="115000"/>
              </a:lnSpc>
              <a:spcBef>
                <a:spcPts val="0"/>
              </a:spcBef>
              <a:spcAft>
                <a:spcPts val="0"/>
              </a:spcAft>
              <a:buClr>
                <a:schemeClr val="dk2"/>
              </a:buClr>
              <a:buSzPts val="1200"/>
              <a:buFont typeface="Roboto"/>
              <a:buChar char="❏"/>
            </a:pPr>
            <a:r>
              <a:rPr lang="en" sz="1200">
                <a:solidFill>
                  <a:srgbClr val="222222"/>
                </a:solidFill>
                <a:latin typeface="Roboto"/>
                <a:ea typeface="Roboto"/>
                <a:cs typeface="Roboto"/>
                <a:sym typeface="Roboto"/>
              </a:rPr>
              <a:t>Certain ports are open on your machines. See </a:t>
            </a:r>
            <a:r>
              <a:rPr lang="en" sz="1200">
                <a:solidFill>
                  <a:srgbClr val="3371E3"/>
                </a:solidFill>
                <a:uFill>
                  <a:noFill/>
                </a:uFill>
                <a:latin typeface="Roboto"/>
                <a:ea typeface="Roboto"/>
                <a:cs typeface="Roboto"/>
                <a:sym typeface="Roboto"/>
                <a:hlinkClick r:id="rId3">
                  <a:extLst>
                    <a:ext uri="{A12FA001-AC4F-418D-AE19-62706E023703}">
                      <ahyp:hlinkClr val="tx"/>
                    </a:ext>
                  </a:extLst>
                </a:hlinkClick>
              </a:rPr>
              <a:t>here</a:t>
            </a:r>
            <a:r>
              <a:rPr lang="en" sz="1200">
                <a:solidFill>
                  <a:srgbClr val="222222"/>
                </a:solidFill>
                <a:latin typeface="Roboto"/>
                <a:ea typeface="Roboto"/>
                <a:cs typeface="Roboto"/>
                <a:sym typeface="Roboto"/>
              </a:rPr>
              <a:t> for more details.</a:t>
            </a:r>
            <a:endParaRPr sz="1200">
              <a:solidFill>
                <a:srgbClr val="222222"/>
              </a:solidFill>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Swap disabled. You </a:t>
            </a:r>
            <a:r>
              <a:rPr b="1" lang="en" sz="1200">
                <a:solidFill>
                  <a:srgbClr val="222222"/>
                </a:solidFill>
                <a:latin typeface="Roboto"/>
                <a:ea typeface="Roboto"/>
                <a:cs typeface="Roboto"/>
                <a:sym typeface="Roboto"/>
              </a:rPr>
              <a:t>MUST</a:t>
            </a:r>
            <a:r>
              <a:rPr lang="en" sz="1200">
                <a:solidFill>
                  <a:srgbClr val="222222"/>
                </a:solidFill>
                <a:latin typeface="Roboto"/>
                <a:ea typeface="Roboto"/>
                <a:cs typeface="Roboto"/>
                <a:sym typeface="Roboto"/>
              </a:rPr>
              <a:t> disable swap in order for the kubelet to work properly.</a:t>
            </a:r>
            <a:endParaRPr sz="1200">
              <a:solidFill>
                <a:srgbClr val="222222"/>
              </a:solidFill>
              <a:highlight>
                <a:schemeClr val="accent4"/>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a:t>
            </a:r>
            <a:endParaRPr/>
          </a:p>
        </p:txBody>
      </p:sp>
      <p:sp>
        <p:nvSpPr>
          <p:cNvPr id="320" name="Google Shape;320;p45"/>
          <p:cNvSpPr txBox="1"/>
          <p:nvPr/>
        </p:nvSpPr>
        <p:spPr>
          <a:xfrm>
            <a:off x="348925" y="1262600"/>
            <a:ext cx="57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Download script from </a:t>
            </a:r>
            <a:r>
              <a:rPr lang="en" u="sng">
                <a:solidFill>
                  <a:schemeClr val="hlink"/>
                </a:solidFill>
                <a:latin typeface="Roboto"/>
                <a:ea typeface="Roboto"/>
                <a:cs typeface="Roboto"/>
                <a:sym typeface="Roboto"/>
                <a:hlinkClick r:id="rId3"/>
              </a:rPr>
              <a:t>https://github.com/swarupn/k8sworkshop</a:t>
            </a:r>
            <a:endParaRPr>
              <a:latin typeface="Roboto"/>
              <a:ea typeface="Roboto"/>
              <a:cs typeface="Roboto"/>
              <a:sym typeface="Roboto"/>
            </a:endParaRPr>
          </a:p>
        </p:txBody>
      </p:sp>
      <p:pic>
        <p:nvPicPr>
          <p:cNvPr id="321" name="Google Shape;321;p45"/>
          <p:cNvPicPr preferRelativeResize="0"/>
          <p:nvPr/>
        </p:nvPicPr>
        <p:blipFill>
          <a:blip r:embed="rId4">
            <a:alphaModFix/>
          </a:blip>
          <a:stretch>
            <a:fillRect/>
          </a:stretch>
        </p:blipFill>
        <p:spPr>
          <a:xfrm>
            <a:off x="434650" y="2060075"/>
            <a:ext cx="4819650" cy="1390650"/>
          </a:xfrm>
          <a:prstGeom prst="rect">
            <a:avLst/>
          </a:prstGeom>
          <a:noFill/>
          <a:ln>
            <a:noFill/>
          </a:ln>
        </p:spPr>
      </p:pic>
      <p:sp>
        <p:nvSpPr>
          <p:cNvPr id="322" name="Google Shape;322;p45"/>
          <p:cNvSpPr txBox="1"/>
          <p:nvPr/>
        </p:nvSpPr>
        <p:spPr>
          <a:xfrm>
            <a:off x="434650" y="3683975"/>
            <a:ext cx="4819500" cy="10821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22727"/>
              </a:lnSpc>
              <a:spcBef>
                <a:spcPts val="0"/>
              </a:spcBef>
              <a:spcAft>
                <a:spcPts val="0"/>
              </a:spcAft>
              <a:buNone/>
            </a:pPr>
            <a:r>
              <a:rPr lang="en" sz="1350">
                <a:solidFill>
                  <a:schemeClr val="dk1"/>
                </a:solidFill>
                <a:latin typeface="Courier New"/>
                <a:ea typeface="Courier New"/>
                <a:cs typeface="Courier New"/>
                <a:sym typeface="Courier New"/>
              </a:rPr>
              <a:t>Some useful commands:</a:t>
            </a:r>
            <a:endParaRPr sz="1350">
              <a:solidFill>
                <a:schemeClr val="dk1"/>
              </a:solidFill>
              <a:latin typeface="Courier New"/>
              <a:ea typeface="Courier New"/>
              <a:cs typeface="Courier New"/>
              <a:sym typeface="Courier New"/>
            </a:endParaRPr>
          </a:p>
          <a:p>
            <a:pPr indent="0" lvl="0" marL="139700" marR="139700" rtl="0" algn="l">
              <a:lnSpc>
                <a:spcPct val="122727"/>
              </a:lnSpc>
              <a:spcBef>
                <a:spcPts val="700"/>
              </a:spcBef>
              <a:spcAft>
                <a:spcPts val="0"/>
              </a:spcAft>
              <a:buNone/>
            </a:pPr>
            <a:r>
              <a:rPr lang="en" sz="1350">
                <a:solidFill>
                  <a:schemeClr val="dk1"/>
                </a:solidFill>
                <a:highlight>
                  <a:srgbClr val="F5F5F5"/>
                </a:highlight>
                <a:latin typeface="Courier New"/>
                <a:ea typeface="Courier New"/>
                <a:cs typeface="Courier New"/>
                <a:sym typeface="Courier New"/>
              </a:rPr>
              <a:t>kubectl get nodes</a:t>
            </a:r>
            <a:endParaRPr sz="1350">
              <a:solidFill>
                <a:schemeClr val="dk1"/>
              </a:solidFill>
              <a:highlight>
                <a:srgbClr val="F5F5F5"/>
              </a:highlight>
              <a:latin typeface="Courier New"/>
              <a:ea typeface="Courier New"/>
              <a:cs typeface="Courier New"/>
              <a:sym typeface="Courier New"/>
            </a:endParaRPr>
          </a:p>
          <a:p>
            <a:pPr indent="0" lvl="0" marL="139700" marR="139700" rtl="0" algn="l">
              <a:lnSpc>
                <a:spcPct val="122727"/>
              </a:lnSpc>
              <a:spcBef>
                <a:spcPts val="700"/>
              </a:spcBef>
              <a:spcAft>
                <a:spcPts val="700"/>
              </a:spcAft>
              <a:buNone/>
            </a:pPr>
            <a:r>
              <a:rPr lang="en" sz="1350">
                <a:solidFill>
                  <a:schemeClr val="dk1"/>
                </a:solidFill>
                <a:highlight>
                  <a:srgbClr val="F5F5F5"/>
                </a:highlight>
                <a:latin typeface="Courier New"/>
                <a:ea typeface="Courier New"/>
                <a:cs typeface="Courier New"/>
                <a:sym typeface="Courier New"/>
              </a:rPr>
              <a:t>kubectl describe nodes (Discuss)</a:t>
            </a:r>
            <a:endParaRPr>
              <a:latin typeface="Roboto"/>
              <a:ea typeface="Roboto"/>
              <a:cs typeface="Roboto"/>
              <a:sym typeface="Roboto"/>
            </a:endParaRPr>
          </a:p>
        </p:txBody>
      </p:sp>
      <p:sp>
        <p:nvSpPr>
          <p:cNvPr id="323" name="Google Shape;323;p45"/>
          <p:cNvSpPr txBox="1"/>
          <p:nvPr/>
        </p:nvSpPr>
        <p:spPr>
          <a:xfrm>
            <a:off x="5752300" y="40508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50">
                <a:solidFill>
                  <a:schemeClr val="dk1"/>
                </a:solidFill>
                <a:highlight>
                  <a:srgbClr val="FFFFFF"/>
                </a:highlight>
              </a:rPr>
              <a:t>Diagram showing components created by “kubeadm init” command</a:t>
            </a:r>
            <a:endParaRPr i="1" sz="1000"/>
          </a:p>
        </p:txBody>
      </p:sp>
      <p:pic>
        <p:nvPicPr>
          <p:cNvPr id="324" name="Google Shape;324;p45"/>
          <p:cNvPicPr preferRelativeResize="0"/>
          <p:nvPr/>
        </p:nvPicPr>
        <p:blipFill>
          <a:blip r:embed="rId5">
            <a:alphaModFix/>
          </a:blip>
          <a:stretch>
            <a:fillRect/>
          </a:stretch>
        </p:blipFill>
        <p:spPr>
          <a:xfrm>
            <a:off x="5814150" y="1170125"/>
            <a:ext cx="2535720" cy="288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nvSpPr>
        <p:spPr>
          <a:xfrm>
            <a:off x="99000" y="1254950"/>
            <a:ext cx="6823200" cy="374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preflight                    Run pre-flight checks</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certs                        Certificate generation</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/ca                          Generate the self-signed Kubernetes CA to provision identities for other Kubernetes components</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/apiserver                   Generate the certificate for serving the Kubernetes API</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/apiserver-kubelet-client    Generate the certificate for the API server to connect to kubelet</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/etcd-ca                     Generate the self-signed CA to provision identities for etcd</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 .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kubeconfig                   Generate all kubeconfig files necessary to establish the control plane and the admin kubeconfig file</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/admin                       Generate a kubeconfig file for the admin to use and for kubeadm itself</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/kubelet                     Generate a kubeconfig file for the kubelet to use *only* for cluster bootstrapping purposes</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/controller-manager          Generate a kubeconfig file for the controller manager to use</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/scheduler                   Generate a kubeconfig file for the scheduler to use</a:t>
            </a:r>
            <a:endParaRPr sz="1100">
              <a:solidFill>
                <a:srgbClr val="222222"/>
              </a:solidFill>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kubelet-start                Write kubelet settings and (re)start the kubelet</a:t>
            </a:r>
            <a:endParaRPr sz="1100">
              <a:solidFill>
                <a:srgbClr val="222222"/>
              </a:solidFill>
              <a:highlight>
                <a:srgbClr val="B6D7A8"/>
              </a:highlight>
              <a:latin typeface="Cambria"/>
              <a:ea typeface="Cambria"/>
              <a:cs typeface="Cambria"/>
              <a:sym typeface="Cambria"/>
            </a:endParaRPr>
          </a:p>
        </p:txBody>
      </p:sp>
      <p:sp>
        <p:nvSpPr>
          <p:cNvPr id="330" name="Google Shape;330;p4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Kubeadm init</a:t>
            </a:r>
            <a:endParaRPr/>
          </a:p>
        </p:txBody>
      </p:sp>
      <p:sp>
        <p:nvSpPr>
          <p:cNvPr id="331" name="Google Shape;331;p46"/>
          <p:cNvSpPr txBox="1"/>
          <p:nvPr/>
        </p:nvSpPr>
        <p:spPr>
          <a:xfrm>
            <a:off x="3605925" y="1108300"/>
            <a:ext cx="54402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highlight>
                  <a:srgbClr val="FFFFFF"/>
                </a:highlight>
                <a:latin typeface="Roboto"/>
                <a:ea typeface="Roboto"/>
                <a:cs typeface="Roboto"/>
                <a:sym typeface="Roboto"/>
              </a:rPr>
              <a:t>kubeadm runs a series of pre-flight checks to validate the system state before making changes. Some checks only trigger warnings, others are considered errors and will exit kubeadm until the problem is corrected or the user specifies </a:t>
            </a:r>
            <a:r>
              <a:rPr b="1" lang="en" sz="550">
                <a:solidFill>
                  <a:srgbClr val="303030"/>
                </a:solidFill>
                <a:highlight>
                  <a:srgbClr val="F7F7F7"/>
                </a:highlight>
                <a:latin typeface="Roboto Mono"/>
                <a:ea typeface="Roboto Mono"/>
                <a:cs typeface="Roboto Mono"/>
                <a:sym typeface="Roboto Mono"/>
              </a:rPr>
              <a:t>--skip-preflight-checks</a:t>
            </a:r>
            <a:endParaRPr sz="900"/>
          </a:p>
        </p:txBody>
      </p:sp>
      <p:cxnSp>
        <p:nvCxnSpPr>
          <p:cNvPr id="332" name="Google Shape;332;p46"/>
          <p:cNvCxnSpPr>
            <a:endCxn id="331" idx="1"/>
          </p:cNvCxnSpPr>
          <p:nvPr/>
        </p:nvCxnSpPr>
        <p:spPr>
          <a:xfrm flipH="1" rot="10800000">
            <a:off x="2567625" y="1308400"/>
            <a:ext cx="1038300" cy="143400"/>
          </a:xfrm>
          <a:prstGeom prst="straightConnector1">
            <a:avLst/>
          </a:prstGeom>
          <a:noFill/>
          <a:ln cap="flat" cmpd="sng" w="9525">
            <a:solidFill>
              <a:schemeClr val="dk2"/>
            </a:solidFill>
            <a:prstDash val="solid"/>
            <a:round/>
            <a:headEnd len="med" w="med" type="none"/>
            <a:tailEnd len="med" w="med" type="none"/>
          </a:ln>
        </p:spPr>
      </p:cxnSp>
      <p:sp>
        <p:nvSpPr>
          <p:cNvPr id="333" name="Google Shape;333;p46"/>
          <p:cNvSpPr txBox="1"/>
          <p:nvPr/>
        </p:nvSpPr>
        <p:spPr>
          <a:xfrm>
            <a:off x="6509375" y="1599075"/>
            <a:ext cx="2372700" cy="72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kubeadm generates a self-signed CA to provision identities for each component.</a:t>
            </a:r>
            <a:endParaRPr sz="7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If the user has provided their own CA by dropping it in the cert directory (configured via --cert-dir, by default /etc/kubernetes/pki), this step is skipped.</a:t>
            </a:r>
            <a:endParaRPr sz="700">
              <a:solidFill>
                <a:schemeClr val="dk1"/>
              </a:solidFill>
              <a:highlight>
                <a:srgbClr val="FFFFFF"/>
              </a:highlight>
              <a:latin typeface="Roboto"/>
              <a:ea typeface="Roboto"/>
              <a:cs typeface="Roboto"/>
              <a:sym typeface="Roboto"/>
            </a:endParaRPr>
          </a:p>
        </p:txBody>
      </p:sp>
      <p:cxnSp>
        <p:nvCxnSpPr>
          <p:cNvPr id="334" name="Google Shape;334;p46"/>
          <p:cNvCxnSpPr>
            <a:endCxn id="333" idx="1"/>
          </p:cNvCxnSpPr>
          <p:nvPr/>
        </p:nvCxnSpPr>
        <p:spPr>
          <a:xfrm flipH="1" rot="10800000">
            <a:off x="5471375" y="1960725"/>
            <a:ext cx="1038000" cy="531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46"/>
          <p:cNvSpPr txBox="1"/>
          <p:nvPr/>
        </p:nvSpPr>
        <p:spPr>
          <a:xfrm>
            <a:off x="6661775" y="3046875"/>
            <a:ext cx="23727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Craeting a kubeconfig file for the kubelet to use to connect to the API server, as well as an additional kubeconfig file for administration.</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700">
              <a:solidFill>
                <a:schemeClr val="dk1"/>
              </a:solidFill>
              <a:highlight>
                <a:srgbClr val="FFFFFF"/>
              </a:highlight>
              <a:latin typeface="Roboto"/>
              <a:ea typeface="Roboto"/>
              <a:cs typeface="Roboto"/>
              <a:sym typeface="Roboto"/>
            </a:endParaRPr>
          </a:p>
        </p:txBody>
      </p:sp>
      <p:cxnSp>
        <p:nvCxnSpPr>
          <p:cNvPr id="336" name="Google Shape;336;p46"/>
          <p:cNvCxnSpPr>
            <a:endCxn id="335" idx="1"/>
          </p:cNvCxnSpPr>
          <p:nvPr/>
        </p:nvCxnSpPr>
        <p:spPr>
          <a:xfrm flipH="1" rot="10800000">
            <a:off x="6392375" y="3354675"/>
            <a:ext cx="269400" cy="414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46"/>
          <p:cNvSpPr txBox="1"/>
          <p:nvPr/>
        </p:nvSpPr>
        <p:spPr>
          <a:xfrm>
            <a:off x="4683425" y="4386975"/>
            <a:ext cx="2372700" cy="29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Start kubelet process under systemd.</a:t>
            </a:r>
            <a:endParaRPr sz="700">
              <a:solidFill>
                <a:schemeClr val="dk1"/>
              </a:solidFill>
              <a:highlight>
                <a:srgbClr val="FFFFFF"/>
              </a:highlight>
              <a:latin typeface="Roboto"/>
              <a:ea typeface="Roboto"/>
              <a:cs typeface="Roboto"/>
              <a:sym typeface="Roboto"/>
            </a:endParaRPr>
          </a:p>
        </p:txBody>
      </p:sp>
      <p:cxnSp>
        <p:nvCxnSpPr>
          <p:cNvPr id="338" name="Google Shape;338;p46"/>
          <p:cNvCxnSpPr>
            <a:endCxn id="337" idx="1"/>
          </p:cNvCxnSpPr>
          <p:nvPr/>
        </p:nvCxnSpPr>
        <p:spPr>
          <a:xfrm flipH="1" rot="10800000">
            <a:off x="4261625" y="4533225"/>
            <a:ext cx="421800" cy="25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nvSpPr>
        <p:spPr>
          <a:xfrm>
            <a:off x="63275" y="959400"/>
            <a:ext cx="6494700" cy="39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control-plane                Generate all static Pod manifest files necessary to establish the control plane</a:t>
            </a:r>
            <a:endParaRPr sz="1100">
              <a:solidFill>
                <a:srgbClr val="222222"/>
              </a:solidFill>
              <a:highlight>
                <a:srgbClr val="F9CB9C"/>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/apiserver                   Generates the kube-apiserver static Pod manifest</a:t>
            </a:r>
            <a:endParaRPr sz="1100">
              <a:solidFill>
                <a:srgbClr val="222222"/>
              </a:solidFill>
              <a:highlight>
                <a:srgbClr val="F9CB9C"/>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/controller-manager          Generates the kube-controller-manager static Pod manifest</a:t>
            </a:r>
            <a:endParaRPr sz="1100">
              <a:solidFill>
                <a:srgbClr val="222222"/>
              </a:solidFill>
              <a:highlight>
                <a:srgbClr val="F9CB9C"/>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/scheduler                   Generates the kube-scheduler static Pod manifest</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etcd                         Generate static Pod manifest file for local etcd</a:t>
            </a:r>
            <a:endParaRPr sz="1100">
              <a:solidFill>
                <a:srgbClr val="222222"/>
              </a:solidFill>
              <a:highlight>
                <a:srgbClr val="F9CB9C"/>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/local                       Generate the static Pod manifest file for a local, single-node local etcd instance</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upload-config                Upload the kubeadm and kubelet configuration to a ConfigMap</a:t>
            </a:r>
            <a:endParaRPr sz="1100">
              <a:solidFill>
                <a:srgbClr val="222222"/>
              </a:solidFill>
              <a:highlight>
                <a:srgbClr val="B6D7A8"/>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/kubeadm                     Upload the kubeadm ClusterConfiguration to a ConfigMap</a:t>
            </a:r>
            <a:endParaRPr sz="1100">
              <a:solidFill>
                <a:srgbClr val="222222"/>
              </a:solidFill>
              <a:highlight>
                <a:srgbClr val="B6D7A8"/>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/kubelet                     Upload the kubelet component config to a ConfigMap</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upload-certs                 Upload certificates to kubeadm-certs</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mark-control-plane           Mark a node as a control-plane</a:t>
            </a:r>
            <a:endParaRPr sz="1100">
              <a:solidFill>
                <a:srgbClr val="222222"/>
              </a:solidFill>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bootstrap-token              Generates bootstrap tokens used to join a node to a cluster</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kubelet-finalize             Updates settings relevant to the kubelet after TLS bootstrap</a:t>
            </a:r>
            <a:endParaRPr sz="1100">
              <a:solidFill>
                <a:srgbClr val="222222"/>
              </a:solidFill>
              <a:highlight>
                <a:srgbClr val="F9CB9C"/>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  /experimental-cert-rotation  Enable kubelet client certificate rotation</a:t>
            </a:r>
            <a:endParaRPr sz="1100">
              <a:solidFill>
                <a:srgbClr val="222222"/>
              </a:solidFill>
              <a:latin typeface="Cambria"/>
              <a:ea typeface="Cambria"/>
              <a:cs typeface="Cambria"/>
              <a:sym typeface="Cambria"/>
            </a:endParaRPr>
          </a:p>
          <a:p>
            <a:pPr indent="0" lvl="0" marL="0" rtl="0" algn="l">
              <a:lnSpc>
                <a:spcPct val="100000"/>
              </a:lnSpc>
              <a:spcBef>
                <a:spcPts val="0"/>
              </a:spcBef>
              <a:spcAft>
                <a:spcPts val="0"/>
              </a:spcAft>
              <a:buNone/>
            </a:pPr>
            <a:r>
              <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addon                        Install required addons for passing conformance tests</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/coredns                     Install the CoreDNS addon to a Kubernetes cluster</a:t>
            </a:r>
            <a:endParaRPr sz="1100">
              <a:solidFill>
                <a:srgbClr val="222222"/>
              </a:solidFill>
              <a:highlight>
                <a:srgbClr val="B6D7A8"/>
              </a:highlight>
              <a:latin typeface="Cambria"/>
              <a:ea typeface="Cambria"/>
              <a:cs typeface="Cambria"/>
              <a:sym typeface="Cambria"/>
            </a:endParaRPr>
          </a:p>
          <a:p>
            <a:pPr indent="0" lvl="0" marL="0" rtl="0" algn="l">
              <a:lnSpc>
                <a:spcPct val="100000"/>
              </a:lnSpc>
              <a:spcBef>
                <a:spcPts val="0"/>
              </a:spcBef>
              <a:spcAft>
                <a:spcPts val="0"/>
              </a:spcAft>
              <a:buNone/>
            </a:pPr>
            <a:r>
              <a:rPr lang="en" sz="1100">
                <a:solidFill>
                  <a:srgbClr val="222222"/>
                </a:solidFill>
                <a:highlight>
                  <a:srgbClr val="B6D7A8"/>
                </a:highlight>
                <a:latin typeface="Cambria"/>
                <a:ea typeface="Cambria"/>
                <a:cs typeface="Cambria"/>
                <a:sym typeface="Cambria"/>
              </a:rPr>
              <a:t>  /kube-proxy                  Install the kube-proxy addon to a Kubernetes cluster</a:t>
            </a:r>
            <a:endParaRPr sz="1100">
              <a:solidFill>
                <a:srgbClr val="222222"/>
              </a:solidFill>
              <a:highlight>
                <a:srgbClr val="B6D7A8"/>
              </a:highlight>
              <a:latin typeface="Cambria"/>
              <a:ea typeface="Cambria"/>
              <a:cs typeface="Cambria"/>
              <a:sym typeface="Cambria"/>
            </a:endParaRPr>
          </a:p>
        </p:txBody>
      </p:sp>
      <p:sp>
        <p:nvSpPr>
          <p:cNvPr id="344" name="Google Shape;344;p4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Kubeadm init (Cont…)</a:t>
            </a:r>
            <a:endParaRPr/>
          </a:p>
        </p:txBody>
      </p:sp>
      <p:sp>
        <p:nvSpPr>
          <p:cNvPr id="345" name="Google Shape;345;p47"/>
          <p:cNvSpPr txBox="1"/>
          <p:nvPr/>
        </p:nvSpPr>
        <p:spPr>
          <a:xfrm>
            <a:off x="6294950" y="1017725"/>
            <a:ext cx="2372700" cy="93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Generates Kubernetes static Pod manifests for the API server, controller manager and scheduler. It places them in /etc/kubernetes/manifests. The kubelet watches this directory for Pods to create on startup. These are the core components of Kubernetes. Once they are up and running kubeadm can set up and manage any additional components.</a:t>
            </a:r>
            <a:endParaRPr sz="700">
              <a:solidFill>
                <a:schemeClr val="dk1"/>
              </a:solidFill>
              <a:highlight>
                <a:srgbClr val="FFFFFF"/>
              </a:highlight>
              <a:latin typeface="Roboto"/>
              <a:ea typeface="Roboto"/>
              <a:cs typeface="Roboto"/>
              <a:sym typeface="Roboto"/>
            </a:endParaRPr>
          </a:p>
        </p:txBody>
      </p:sp>
      <p:cxnSp>
        <p:nvCxnSpPr>
          <p:cNvPr id="346" name="Google Shape;346;p47"/>
          <p:cNvCxnSpPr>
            <a:endCxn id="345" idx="1"/>
          </p:cNvCxnSpPr>
          <p:nvPr/>
        </p:nvCxnSpPr>
        <p:spPr>
          <a:xfrm>
            <a:off x="5510450" y="1201925"/>
            <a:ext cx="784500" cy="28530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47"/>
          <p:cNvSpPr txBox="1"/>
          <p:nvPr/>
        </p:nvSpPr>
        <p:spPr>
          <a:xfrm>
            <a:off x="6294950" y="3123675"/>
            <a:ext cx="2372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kubeadm “taints” the master node so that only control plane components will run there.</a:t>
            </a:r>
            <a:endParaRPr sz="700">
              <a:solidFill>
                <a:schemeClr val="dk1"/>
              </a:solidFill>
              <a:highlight>
                <a:srgbClr val="FFFFFF"/>
              </a:highlight>
              <a:latin typeface="Roboto"/>
              <a:ea typeface="Roboto"/>
              <a:cs typeface="Roboto"/>
              <a:sym typeface="Roboto"/>
            </a:endParaRPr>
          </a:p>
        </p:txBody>
      </p:sp>
      <p:cxnSp>
        <p:nvCxnSpPr>
          <p:cNvPr id="348" name="Google Shape;348;p47"/>
          <p:cNvCxnSpPr>
            <a:endCxn id="347" idx="1"/>
          </p:cNvCxnSpPr>
          <p:nvPr/>
        </p:nvCxnSpPr>
        <p:spPr>
          <a:xfrm>
            <a:off x="3465350" y="3168675"/>
            <a:ext cx="2829600" cy="1551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7"/>
          <p:cNvSpPr txBox="1"/>
          <p:nvPr/>
        </p:nvSpPr>
        <p:spPr>
          <a:xfrm>
            <a:off x="6294950" y="2070700"/>
            <a:ext cx="23727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highlight>
                  <a:srgbClr val="FFFFFF"/>
                </a:highlight>
                <a:latin typeface="Roboto"/>
                <a:ea typeface="Roboto"/>
                <a:cs typeface="Roboto"/>
                <a:sym typeface="Roboto"/>
              </a:rPr>
              <a:t>Upload the kubeadm ClusterConfiguration to a ConfigMap called kubeadm-config, Upload kubelet configuration extracted from the kubeadm InitConfiguration object to a ConfigMap of the form kubelet-config-1.X in the cluster. This helps in maintain version and upgrade version.</a:t>
            </a:r>
            <a:endParaRPr sz="700">
              <a:solidFill>
                <a:schemeClr val="dk1"/>
              </a:solidFill>
              <a:highlight>
                <a:srgbClr val="FFFFFF"/>
              </a:highlight>
              <a:latin typeface="Roboto"/>
              <a:ea typeface="Roboto"/>
              <a:cs typeface="Roboto"/>
              <a:sym typeface="Roboto"/>
            </a:endParaRPr>
          </a:p>
        </p:txBody>
      </p:sp>
      <p:cxnSp>
        <p:nvCxnSpPr>
          <p:cNvPr id="350" name="Google Shape;350;p47"/>
          <p:cNvCxnSpPr>
            <a:endCxn id="349" idx="1"/>
          </p:cNvCxnSpPr>
          <p:nvPr/>
        </p:nvCxnSpPr>
        <p:spPr>
          <a:xfrm flipH="1" rot="10800000">
            <a:off x="4874450" y="2486350"/>
            <a:ext cx="1420500" cy="534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47"/>
          <p:cNvSpPr txBox="1"/>
          <p:nvPr/>
        </p:nvSpPr>
        <p:spPr>
          <a:xfrm>
            <a:off x="6295025" y="3590750"/>
            <a:ext cx="2372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Generates bootstrap tokens used to join a node to a cluster</a:t>
            </a:r>
            <a:endParaRPr sz="700">
              <a:solidFill>
                <a:schemeClr val="dk1"/>
              </a:solidFill>
              <a:highlight>
                <a:srgbClr val="FFFFFF"/>
              </a:highlight>
              <a:latin typeface="Roboto"/>
              <a:ea typeface="Roboto"/>
              <a:cs typeface="Roboto"/>
              <a:sym typeface="Roboto"/>
            </a:endParaRPr>
          </a:p>
        </p:txBody>
      </p:sp>
      <p:cxnSp>
        <p:nvCxnSpPr>
          <p:cNvPr id="352" name="Google Shape;352;p47"/>
          <p:cNvCxnSpPr>
            <a:endCxn id="351" idx="1"/>
          </p:cNvCxnSpPr>
          <p:nvPr/>
        </p:nvCxnSpPr>
        <p:spPr>
          <a:xfrm>
            <a:off x="4995125" y="3480950"/>
            <a:ext cx="1299900" cy="30990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47"/>
          <p:cNvSpPr txBox="1"/>
          <p:nvPr/>
        </p:nvSpPr>
        <p:spPr>
          <a:xfrm>
            <a:off x="5643525" y="4554900"/>
            <a:ext cx="2372700" cy="50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Installs add-on components via the API server. Right now this is the internal DNS server and the kube-proxy DaemonSet.</a:t>
            </a:r>
            <a:endParaRPr sz="700">
              <a:solidFill>
                <a:schemeClr val="dk1"/>
              </a:solidFill>
              <a:highlight>
                <a:srgbClr val="FFFFFF"/>
              </a:highlight>
              <a:latin typeface="Roboto"/>
              <a:ea typeface="Roboto"/>
              <a:cs typeface="Roboto"/>
              <a:sym typeface="Roboto"/>
            </a:endParaRPr>
          </a:p>
        </p:txBody>
      </p:sp>
      <p:cxnSp>
        <p:nvCxnSpPr>
          <p:cNvPr id="354" name="Google Shape;354;p47"/>
          <p:cNvCxnSpPr>
            <a:endCxn id="353" idx="1"/>
          </p:cNvCxnSpPr>
          <p:nvPr/>
        </p:nvCxnSpPr>
        <p:spPr>
          <a:xfrm>
            <a:off x="4343625" y="4498950"/>
            <a:ext cx="1299900" cy="309900"/>
          </a:xfrm>
          <a:prstGeom prst="straightConnector1">
            <a:avLst/>
          </a:prstGeom>
          <a:noFill/>
          <a:ln cap="flat" cmpd="sng" w="9525">
            <a:solidFill>
              <a:schemeClr val="dk2"/>
            </a:solidFill>
            <a:prstDash val="solid"/>
            <a:round/>
            <a:headEnd len="med" w="med" type="none"/>
            <a:tailEnd len="med" w="med" type="none"/>
          </a:ln>
        </p:spPr>
      </p:cxnSp>
      <p:sp>
        <p:nvSpPr>
          <p:cNvPr id="355" name="Google Shape;355;p47"/>
          <p:cNvSpPr txBox="1"/>
          <p:nvPr/>
        </p:nvSpPr>
        <p:spPr>
          <a:xfrm>
            <a:off x="6293475" y="4057825"/>
            <a:ext cx="2372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dk1"/>
                </a:solidFill>
                <a:highlight>
                  <a:srgbClr val="FFFFFF"/>
                </a:highlight>
                <a:latin typeface="Roboto"/>
                <a:ea typeface="Roboto"/>
                <a:cs typeface="Roboto"/>
                <a:sym typeface="Roboto"/>
              </a:rPr>
              <a:t>Updates settings relevant to the kubelet after TLS bootstrap</a:t>
            </a:r>
            <a:endParaRPr sz="700">
              <a:solidFill>
                <a:schemeClr val="dk1"/>
              </a:solidFill>
              <a:highlight>
                <a:srgbClr val="FFFFFF"/>
              </a:highlight>
              <a:latin typeface="Roboto"/>
              <a:ea typeface="Roboto"/>
              <a:cs typeface="Roboto"/>
              <a:sym typeface="Roboto"/>
            </a:endParaRPr>
          </a:p>
        </p:txBody>
      </p:sp>
      <p:cxnSp>
        <p:nvCxnSpPr>
          <p:cNvPr id="356" name="Google Shape;356;p47"/>
          <p:cNvCxnSpPr>
            <a:endCxn id="355" idx="1"/>
          </p:cNvCxnSpPr>
          <p:nvPr/>
        </p:nvCxnSpPr>
        <p:spPr>
          <a:xfrm>
            <a:off x="4815675" y="3949225"/>
            <a:ext cx="1477800" cy="30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nvSpPr>
        <p:spPr>
          <a:xfrm>
            <a:off x="152400" y="2531025"/>
            <a:ext cx="6494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preflight              Run join pre-flight checks</a:t>
            </a:r>
            <a:endParaRPr sz="1100">
              <a:solidFill>
                <a:srgbClr val="222222"/>
              </a:solidFill>
              <a:highlight>
                <a:srgbClr val="F9CB9C"/>
              </a:highlight>
              <a:latin typeface="Cambria"/>
              <a:ea typeface="Cambria"/>
              <a:cs typeface="Cambria"/>
              <a:sym typeface="Cambria"/>
            </a:endParaRPr>
          </a:p>
          <a:p>
            <a:pPr indent="0" lvl="0" marL="0" marR="0" rtl="0" algn="l">
              <a:lnSpc>
                <a:spcPct val="100000"/>
              </a:lnSpc>
              <a:spcBef>
                <a:spcPts val="0"/>
              </a:spcBef>
              <a:spcAft>
                <a:spcPts val="0"/>
              </a:spcAft>
              <a:buNone/>
            </a:pPr>
            <a:r>
              <a:t/>
            </a:r>
            <a:endParaRPr sz="1100">
              <a:solidFill>
                <a:srgbClr val="222222"/>
              </a:solidFill>
              <a:highlight>
                <a:srgbClr val="F9CB9C"/>
              </a:highlight>
              <a:latin typeface="Cambria"/>
              <a:ea typeface="Cambria"/>
              <a:cs typeface="Cambria"/>
              <a:sym typeface="Cambria"/>
            </a:endParaRPr>
          </a:p>
          <a:p>
            <a:pPr indent="0" lvl="0" marL="0" marR="0" rtl="0" algn="l">
              <a:lnSpc>
                <a:spcPct val="100000"/>
              </a:lnSpc>
              <a:spcBef>
                <a:spcPts val="0"/>
              </a:spcBef>
              <a:spcAft>
                <a:spcPts val="0"/>
              </a:spcAft>
              <a:buNone/>
            </a:pPr>
            <a:r>
              <a:rPr lang="en" sz="1100">
                <a:solidFill>
                  <a:srgbClr val="222222"/>
                </a:solidFill>
                <a:highlight>
                  <a:srgbClr val="F9CB9C"/>
                </a:highlight>
                <a:latin typeface="Cambria"/>
                <a:ea typeface="Cambria"/>
                <a:cs typeface="Cambria"/>
                <a:sym typeface="Cambria"/>
              </a:rPr>
              <a:t>kubelet-start          Write kubelet settings, certificates and (re)start the kubelet</a:t>
            </a:r>
            <a:endParaRPr sz="1100">
              <a:solidFill>
                <a:srgbClr val="222222"/>
              </a:solidFill>
              <a:highlight>
                <a:srgbClr val="B6D7A8"/>
              </a:highlight>
              <a:latin typeface="Cambria"/>
              <a:ea typeface="Cambria"/>
              <a:cs typeface="Cambria"/>
              <a:sym typeface="Cambria"/>
            </a:endParaRPr>
          </a:p>
        </p:txBody>
      </p:sp>
      <p:sp>
        <p:nvSpPr>
          <p:cNvPr id="362" name="Google Shape;362;p4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Kubeadm join</a:t>
            </a:r>
            <a:endParaRPr/>
          </a:p>
        </p:txBody>
      </p:sp>
      <p:sp>
        <p:nvSpPr>
          <p:cNvPr id="363" name="Google Shape;363;p48"/>
          <p:cNvSpPr txBox="1"/>
          <p:nvPr/>
        </p:nvSpPr>
        <p:spPr>
          <a:xfrm>
            <a:off x="6375925" y="2238525"/>
            <a:ext cx="2372700" cy="87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900">
                <a:solidFill>
                  <a:schemeClr val="dk1"/>
                </a:solidFill>
                <a:highlight>
                  <a:srgbClr val="FFFFFF"/>
                </a:highlight>
                <a:latin typeface="Roboto"/>
                <a:ea typeface="Roboto"/>
                <a:cs typeface="Roboto"/>
                <a:sym typeface="Roboto"/>
              </a:rPr>
              <a:t>Preflight checks, kubeadm downloads necessary cluster information from the API server. It uses the bootstrap token and the CA key hash to verify the authenticity of that data.</a:t>
            </a:r>
            <a:endParaRPr sz="900">
              <a:solidFill>
                <a:schemeClr val="dk1"/>
              </a:solidFill>
              <a:highlight>
                <a:srgbClr val="FFFFFF"/>
              </a:highlight>
              <a:latin typeface="Roboto"/>
              <a:ea typeface="Roboto"/>
              <a:cs typeface="Roboto"/>
              <a:sym typeface="Roboto"/>
            </a:endParaRPr>
          </a:p>
        </p:txBody>
      </p:sp>
      <p:cxnSp>
        <p:nvCxnSpPr>
          <p:cNvPr id="364" name="Google Shape;364;p48"/>
          <p:cNvCxnSpPr>
            <a:endCxn id="363" idx="1"/>
          </p:cNvCxnSpPr>
          <p:nvPr/>
        </p:nvCxnSpPr>
        <p:spPr>
          <a:xfrm flipH="1" rot="10800000">
            <a:off x="2708125" y="2677125"/>
            <a:ext cx="3667800" cy="45300"/>
          </a:xfrm>
          <a:prstGeom prst="straightConnector1">
            <a:avLst/>
          </a:prstGeom>
          <a:noFill/>
          <a:ln cap="flat" cmpd="sng" w="9525">
            <a:solidFill>
              <a:schemeClr val="dk2"/>
            </a:solidFill>
            <a:prstDash val="solid"/>
            <a:round/>
            <a:headEnd len="med" w="med" type="none"/>
            <a:tailEnd len="med" w="med" type="none"/>
          </a:ln>
        </p:spPr>
      </p:cxnSp>
      <p:sp>
        <p:nvSpPr>
          <p:cNvPr id="365" name="Google Shape;365;p48"/>
          <p:cNvSpPr txBox="1"/>
          <p:nvPr/>
        </p:nvSpPr>
        <p:spPr>
          <a:xfrm>
            <a:off x="6518775" y="3623750"/>
            <a:ext cx="2372700" cy="101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900">
                <a:solidFill>
                  <a:schemeClr val="dk1"/>
                </a:solidFill>
                <a:highlight>
                  <a:srgbClr val="FFFFFF"/>
                </a:highlight>
                <a:latin typeface="Roboto"/>
                <a:ea typeface="Roboto"/>
                <a:cs typeface="Roboto"/>
                <a:sym typeface="Roboto"/>
              </a:rPr>
              <a:t>Once the cluster information is known, kubelet can start the TLS bootstrapping process. Once completed kubeadm configures the local kubelet to connect to the API server with the definitive identity assigned to the node.</a:t>
            </a:r>
            <a:endParaRPr sz="700">
              <a:solidFill>
                <a:schemeClr val="dk1"/>
              </a:solidFill>
              <a:highlight>
                <a:srgbClr val="FFFFFF"/>
              </a:highlight>
              <a:latin typeface="Roboto"/>
              <a:ea typeface="Roboto"/>
              <a:cs typeface="Roboto"/>
              <a:sym typeface="Roboto"/>
            </a:endParaRPr>
          </a:p>
        </p:txBody>
      </p:sp>
      <p:cxnSp>
        <p:nvCxnSpPr>
          <p:cNvPr id="366" name="Google Shape;366;p48"/>
          <p:cNvCxnSpPr>
            <a:endCxn id="365" idx="1"/>
          </p:cNvCxnSpPr>
          <p:nvPr/>
        </p:nvCxnSpPr>
        <p:spPr>
          <a:xfrm>
            <a:off x="3176475" y="3143150"/>
            <a:ext cx="3342300" cy="9885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48"/>
          <p:cNvSpPr txBox="1"/>
          <p:nvPr/>
        </p:nvSpPr>
        <p:spPr>
          <a:xfrm>
            <a:off x="63500" y="983300"/>
            <a:ext cx="88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On master (Optional)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kubeadm token create --print-join-command</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On To be worker node:</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kubeadm join 10.128.0.11:6443 --token q0ezwe.grf019c1o4f4cepq --discovery-token-ca-cert-hash sha256:438908d596ef5b0e4b27e1bb485a4dcf9cba4877cd848009c36685acbd2ccb6d</a:t>
            </a:r>
            <a:endParaRPr sz="1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418000" y="1791025"/>
            <a:ext cx="5093400" cy="20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THANK YOU</a:t>
            </a:r>
            <a:endParaRPr sz="5300">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600">
                <a:solidFill>
                  <a:srgbClr val="666666"/>
                </a:solidFill>
              </a:rPr>
              <a:t>Computing Technology: Physical-&gt;VM-&gt;Container</a:t>
            </a:r>
            <a:endParaRPr sz="2600">
              <a:solidFill>
                <a:srgbClr val="666666"/>
              </a:solidFill>
              <a:latin typeface="Roboto Medium"/>
              <a:ea typeface="Roboto Medium"/>
              <a:cs typeface="Roboto Medium"/>
              <a:sym typeface="Roboto Medium"/>
            </a:endParaRPr>
          </a:p>
        </p:txBody>
      </p:sp>
      <p:sp>
        <p:nvSpPr>
          <p:cNvPr id="69" name="Google Shape;69;p14"/>
          <p:cNvSpPr txBox="1"/>
          <p:nvPr/>
        </p:nvSpPr>
        <p:spPr>
          <a:xfrm>
            <a:off x="5617175" y="1042775"/>
            <a:ext cx="29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70" name="Google Shape;70;p14"/>
          <p:cNvGraphicFramePr/>
          <p:nvPr/>
        </p:nvGraphicFramePr>
        <p:xfrm>
          <a:off x="152425" y="1170125"/>
          <a:ext cx="3000000" cy="3000000"/>
        </p:xfrm>
        <a:graphic>
          <a:graphicData uri="http://schemas.openxmlformats.org/drawingml/2006/table">
            <a:tbl>
              <a:tblPr>
                <a:noFill/>
                <a:tableStyleId>{E8F0C5F8-2493-4676-A605-FBDB942F336E}</a:tableStyleId>
              </a:tblPr>
              <a:tblGrid>
                <a:gridCol w="1898125"/>
                <a:gridCol w="2594125"/>
              </a:tblGrid>
              <a:tr h="913900">
                <a:tc gridSpan="2">
                  <a:txBody>
                    <a:bodyPr/>
                    <a:lstStyle/>
                    <a:p>
                      <a:pPr indent="0" lvl="0" marL="0" rtl="0" algn="l">
                        <a:spcBef>
                          <a:spcPts val="0"/>
                        </a:spcBef>
                        <a:spcAft>
                          <a:spcPts val="0"/>
                        </a:spcAft>
                        <a:buNone/>
                      </a:pPr>
                      <a:r>
                        <a:rPr b="1" lang="en" sz="900"/>
                        <a:t>Bare Metal</a:t>
                      </a:r>
                      <a:r>
                        <a:rPr b="1" lang="en" sz="900"/>
                        <a:t>: </a:t>
                      </a:r>
                      <a:r>
                        <a:rPr lang="en" sz="900"/>
                        <a:t>The traditional way of running an application was directly on dedicated hardware — i.e. one machine, one operating system (OS), one service/task.</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hMerge="1"/>
              </a:tr>
              <a:tr h="1280125">
                <a:tc>
                  <a:txBody>
                    <a:bodyPr/>
                    <a:lstStyle/>
                    <a:p>
                      <a:pPr indent="0" lvl="0" marL="0" rtl="0" algn="l">
                        <a:spcBef>
                          <a:spcPts val="0"/>
                        </a:spcBef>
                        <a:spcAft>
                          <a:spcPts val="0"/>
                        </a:spcAft>
                        <a:buNone/>
                      </a:pPr>
                      <a:r>
                        <a:rPr b="1" lang="en" sz="900"/>
                        <a:t>Pros</a:t>
                      </a:r>
                      <a:r>
                        <a:rPr lang="en" sz="900"/>
                        <a:t>: </a:t>
                      </a:r>
                      <a:endParaRPr sz="900"/>
                    </a:p>
                    <a:p>
                      <a:pPr indent="0" lvl="0" marL="0" rtl="0" algn="l">
                        <a:spcBef>
                          <a:spcPts val="0"/>
                        </a:spcBef>
                        <a:spcAft>
                          <a:spcPts val="0"/>
                        </a:spcAft>
                        <a:buNone/>
                      </a:pPr>
                      <a:r>
                        <a:rPr lang="en" sz="900"/>
                        <a:t>B</a:t>
                      </a:r>
                      <a:r>
                        <a:rPr lang="en" sz="900"/>
                        <a:t>est performance.</a:t>
                      </a:r>
                      <a:endParaRPr sz="900"/>
                    </a:p>
                    <a:p>
                      <a:pPr indent="0" lvl="0" marL="0" rtl="0" algn="l">
                        <a:spcBef>
                          <a:spcPts val="0"/>
                        </a:spcBef>
                        <a:spcAft>
                          <a:spcPts val="0"/>
                        </a:spcAft>
                        <a:buNone/>
                      </a:pPr>
                      <a:r>
                        <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Cons</a:t>
                      </a:r>
                      <a:r>
                        <a:rPr lang="en" sz="900"/>
                        <a:t>: </a:t>
                      </a:r>
                      <a:endParaRPr sz="900"/>
                    </a:p>
                    <a:p>
                      <a:pPr indent="0" lvl="0" marL="0" rtl="0" algn="l">
                        <a:spcBef>
                          <a:spcPts val="0"/>
                        </a:spcBef>
                        <a:spcAft>
                          <a:spcPts val="0"/>
                        </a:spcAft>
                        <a:buClr>
                          <a:schemeClr val="dk1"/>
                        </a:buClr>
                        <a:buSzPts val="1100"/>
                        <a:buFont typeface="Arial"/>
                        <a:buNone/>
                      </a:pPr>
                      <a:r>
                        <a:rPr lang="en" sz="900"/>
                        <a:t>P</a:t>
                      </a:r>
                      <a:r>
                        <a:rPr lang="en" sz="900"/>
                        <a:t>hysical resources can be highly underutilized.</a:t>
                      </a:r>
                      <a:endParaRPr sz="900"/>
                    </a:p>
                    <a:p>
                      <a:pPr indent="0" lvl="0" marL="0" rtl="0" algn="l">
                        <a:spcBef>
                          <a:spcPts val="0"/>
                        </a:spcBef>
                        <a:spcAft>
                          <a:spcPts val="0"/>
                        </a:spcAft>
                        <a:buNone/>
                      </a:pPr>
                      <a:r>
                        <a:rPr lang="en" sz="900"/>
                        <a:t>Could not be partitioned easily for different teams/apps, and  difficult to scale.</a:t>
                      </a:r>
                      <a:endParaRPr sz="900"/>
                    </a:p>
                    <a:p>
                      <a:pPr indent="0" lvl="0" marL="0" rtl="0" algn="l">
                        <a:spcBef>
                          <a:spcPts val="0"/>
                        </a:spcBef>
                        <a:spcAft>
                          <a:spcPts val="0"/>
                        </a:spcAft>
                        <a:buClr>
                          <a:schemeClr val="dk1"/>
                        </a:buClr>
                        <a:buSzPts val="1100"/>
                        <a:buFont typeface="Arial"/>
                        <a:buNone/>
                      </a:pPr>
                      <a:r>
                        <a:rPr lang="en" sz="900">
                          <a:solidFill>
                            <a:schemeClr val="dk1"/>
                          </a:solidFill>
                        </a:rPr>
                        <a:t>Less security if multiple apps(may be different tenant) running at same place</a:t>
                      </a:r>
                      <a:endParaRPr sz="900">
                        <a:solidFill>
                          <a:schemeClr val="dk1"/>
                        </a:solidFill>
                      </a:endParaRPr>
                    </a:p>
                    <a:p>
                      <a:pPr indent="0" lvl="0" marL="0" rtl="0" algn="l">
                        <a:spcBef>
                          <a:spcPts val="0"/>
                        </a:spcBef>
                        <a:spcAft>
                          <a:spcPts val="0"/>
                        </a:spcAft>
                        <a:buNone/>
                      </a:pPr>
                      <a:r>
                        <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999"/>
                    </a:solidFill>
                  </a:tcPr>
                </a:tc>
              </a:tr>
            </a:tbl>
          </a:graphicData>
        </a:graphic>
      </p:graphicFrame>
      <p:graphicFrame>
        <p:nvGraphicFramePr>
          <p:cNvPr id="71" name="Google Shape;71;p14"/>
          <p:cNvGraphicFramePr/>
          <p:nvPr/>
        </p:nvGraphicFramePr>
        <p:xfrm>
          <a:off x="228625" y="3293200"/>
          <a:ext cx="3000000" cy="3000000"/>
        </p:xfrm>
        <a:graphic>
          <a:graphicData uri="http://schemas.openxmlformats.org/drawingml/2006/table">
            <a:tbl>
              <a:tblPr>
                <a:noFill/>
                <a:tableStyleId>{E8F0C5F8-2493-4676-A605-FBDB942F336E}</a:tableStyleId>
              </a:tblPr>
              <a:tblGrid>
                <a:gridCol w="2168900"/>
                <a:gridCol w="2168900"/>
              </a:tblGrid>
              <a:tr h="886275">
                <a:tc gridSpan="2">
                  <a:txBody>
                    <a:bodyPr/>
                    <a:lstStyle/>
                    <a:p>
                      <a:pPr indent="0" lvl="0" marL="0" rtl="0" algn="l">
                        <a:spcBef>
                          <a:spcPts val="0"/>
                        </a:spcBef>
                        <a:spcAft>
                          <a:spcPts val="0"/>
                        </a:spcAft>
                        <a:buNone/>
                      </a:pPr>
                      <a:r>
                        <a:rPr b="1" lang="en" sz="900"/>
                        <a:t>VM</a:t>
                      </a:r>
                      <a:r>
                        <a:rPr b="1" lang="en" sz="900"/>
                        <a:t>: </a:t>
                      </a:r>
                      <a:r>
                        <a:rPr lang="en" sz="900"/>
                        <a:t>Virtualization is the technology that allows us to create &amp; manage virtual resources that are isolated from the underlying hardware. A Hypervisor is a software that imitates a particular piece of computer hardware or the entire computer — allowing the available physical resources to be partitioned into multiple virtual ones, called Virtual Machines (VMs).</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hMerge="1"/>
              </a:tr>
              <a:tr h="901075">
                <a:tc>
                  <a:txBody>
                    <a:bodyPr/>
                    <a:lstStyle/>
                    <a:p>
                      <a:pPr indent="0" lvl="0" marL="0" rtl="0" algn="l">
                        <a:spcBef>
                          <a:spcPts val="0"/>
                        </a:spcBef>
                        <a:spcAft>
                          <a:spcPts val="0"/>
                        </a:spcAft>
                        <a:buNone/>
                      </a:pPr>
                      <a:r>
                        <a:rPr b="1" lang="en" sz="900"/>
                        <a:t>Pros</a:t>
                      </a:r>
                      <a:r>
                        <a:rPr lang="en" sz="900"/>
                        <a:t>: </a:t>
                      </a:r>
                      <a:endParaRPr sz="900"/>
                    </a:p>
                    <a:p>
                      <a:pPr indent="0" lvl="0" marL="0" rtl="0" algn="l">
                        <a:spcBef>
                          <a:spcPts val="0"/>
                        </a:spcBef>
                        <a:spcAft>
                          <a:spcPts val="0"/>
                        </a:spcAft>
                        <a:buNone/>
                      </a:pPr>
                      <a:r>
                        <a:rPr lang="en" sz="900"/>
                        <a:t>Good Security</a:t>
                      </a:r>
                      <a:endParaRPr sz="900"/>
                    </a:p>
                    <a:p>
                      <a:pPr indent="0" lvl="0" marL="0" rtl="0" algn="l">
                        <a:spcBef>
                          <a:spcPts val="0"/>
                        </a:spcBef>
                        <a:spcAft>
                          <a:spcPts val="0"/>
                        </a:spcAft>
                        <a:buNone/>
                      </a:pPr>
                      <a:r>
                        <a:rPr lang="en" sz="900"/>
                        <a:t>Hardware Cost Savings</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Cons</a:t>
                      </a:r>
                      <a:r>
                        <a:rPr lang="en" sz="900"/>
                        <a:t>: </a:t>
                      </a:r>
                      <a:endParaRPr sz="900"/>
                    </a:p>
                    <a:p>
                      <a:pPr indent="0" lvl="0" marL="0" rtl="0" algn="l">
                        <a:spcBef>
                          <a:spcPts val="0"/>
                        </a:spcBef>
                        <a:spcAft>
                          <a:spcPts val="0"/>
                        </a:spcAft>
                        <a:buNone/>
                      </a:pPr>
                      <a:r>
                        <a:rPr lang="en" sz="900"/>
                        <a:t>Still slow.</a:t>
                      </a:r>
                      <a:endParaRPr sz="900"/>
                    </a:p>
                    <a:p>
                      <a:pPr indent="0" lvl="0" marL="0" rtl="0" algn="l">
                        <a:spcBef>
                          <a:spcPts val="0"/>
                        </a:spcBef>
                        <a:spcAft>
                          <a:spcPts val="0"/>
                        </a:spcAft>
                        <a:buNone/>
                      </a:pPr>
                      <a:r>
                        <a:rPr lang="en" sz="900"/>
                        <a:t>Scaling is still a problem.</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999"/>
                    </a:solidFill>
                  </a:tcPr>
                </a:tc>
              </a:tr>
            </a:tbl>
          </a:graphicData>
        </a:graphic>
      </p:graphicFrame>
      <p:graphicFrame>
        <p:nvGraphicFramePr>
          <p:cNvPr id="72" name="Google Shape;72;p14"/>
          <p:cNvGraphicFramePr/>
          <p:nvPr/>
        </p:nvGraphicFramePr>
        <p:xfrm>
          <a:off x="4806200" y="3064600"/>
          <a:ext cx="3000000" cy="3000000"/>
        </p:xfrm>
        <a:graphic>
          <a:graphicData uri="http://schemas.openxmlformats.org/drawingml/2006/table">
            <a:tbl>
              <a:tblPr>
                <a:noFill/>
                <a:tableStyleId>{E8F0C5F8-2493-4676-A605-FBDB942F336E}</a:tableStyleId>
              </a:tblPr>
              <a:tblGrid>
                <a:gridCol w="2168900"/>
                <a:gridCol w="1955550"/>
              </a:tblGrid>
              <a:tr h="851975">
                <a:tc gridSpan="2">
                  <a:txBody>
                    <a:bodyPr/>
                    <a:lstStyle/>
                    <a:p>
                      <a:pPr indent="0" lvl="0" marL="0" rtl="0" algn="l">
                        <a:spcBef>
                          <a:spcPts val="0"/>
                        </a:spcBef>
                        <a:spcAft>
                          <a:spcPts val="0"/>
                        </a:spcAft>
                        <a:buNone/>
                      </a:pPr>
                      <a:r>
                        <a:rPr b="1" lang="en" sz="900"/>
                        <a:t>Container</a:t>
                      </a:r>
                      <a:r>
                        <a:rPr b="1" lang="en" sz="900"/>
                        <a:t>: </a:t>
                      </a:r>
                      <a:r>
                        <a:rPr lang="en" sz="900"/>
                        <a:t>Containers virtualize just the operating system, instead of virtualizing the the entire physical machine like VMs. It allows you to securely run an application and its dependencies independently without impacting other containers or the operating system.</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hMerge="1"/>
              </a:tr>
              <a:tr h="901075">
                <a:tc>
                  <a:txBody>
                    <a:bodyPr/>
                    <a:lstStyle/>
                    <a:p>
                      <a:pPr indent="0" lvl="0" marL="0" rtl="0" algn="l">
                        <a:spcBef>
                          <a:spcPts val="0"/>
                        </a:spcBef>
                        <a:spcAft>
                          <a:spcPts val="0"/>
                        </a:spcAft>
                        <a:buNone/>
                      </a:pPr>
                      <a:r>
                        <a:rPr b="1" lang="en" sz="900"/>
                        <a:t>Pros</a:t>
                      </a:r>
                      <a:r>
                        <a:rPr lang="en" sz="900"/>
                        <a:t>: </a:t>
                      </a:r>
                      <a:endParaRPr sz="900"/>
                    </a:p>
                    <a:p>
                      <a:pPr indent="0" lvl="0" marL="0" rtl="0" algn="l">
                        <a:spcBef>
                          <a:spcPts val="0"/>
                        </a:spcBef>
                        <a:spcAft>
                          <a:spcPts val="0"/>
                        </a:spcAft>
                        <a:buNone/>
                      </a:pPr>
                      <a:r>
                        <a:rPr lang="en" sz="900"/>
                        <a:t>Highly </a:t>
                      </a:r>
                      <a:r>
                        <a:rPr lang="en" sz="900"/>
                        <a:t>Scalable</a:t>
                      </a:r>
                      <a:r>
                        <a:rPr lang="en" sz="900"/>
                        <a:t>.</a:t>
                      </a:r>
                      <a:endParaRPr sz="900"/>
                    </a:p>
                    <a:p>
                      <a:pPr indent="0" lvl="0" marL="0" rtl="0" algn="l">
                        <a:spcBef>
                          <a:spcPts val="0"/>
                        </a:spcBef>
                        <a:spcAft>
                          <a:spcPts val="0"/>
                        </a:spcAft>
                        <a:buNone/>
                      </a:pPr>
                      <a:r>
                        <a:rPr lang="en" sz="900"/>
                        <a:t>Lightweight and fast deployment.</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Cons</a:t>
                      </a:r>
                      <a:r>
                        <a:rPr lang="en" sz="900"/>
                        <a:t>: </a:t>
                      </a:r>
                      <a:endParaRPr sz="900"/>
                    </a:p>
                    <a:p>
                      <a:pPr indent="0" lvl="0" marL="0" rtl="0" algn="l">
                        <a:spcBef>
                          <a:spcPts val="0"/>
                        </a:spcBef>
                        <a:spcAft>
                          <a:spcPts val="0"/>
                        </a:spcAft>
                        <a:buNone/>
                      </a:pPr>
                      <a:r>
                        <a:rPr lang="en" sz="900"/>
                        <a:t>Share</a:t>
                      </a:r>
                      <a:r>
                        <a:rPr lang="en" sz="900"/>
                        <a:t> the operating system.</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999"/>
                    </a:solidFill>
                  </a:tcPr>
                </a:tc>
              </a:tr>
            </a:tbl>
          </a:graphicData>
        </a:graphic>
      </p:graphicFrame>
      <p:pic>
        <p:nvPicPr>
          <p:cNvPr id="73" name="Google Shape;73;p14"/>
          <p:cNvPicPr preferRelativeResize="0"/>
          <p:nvPr/>
        </p:nvPicPr>
        <p:blipFill>
          <a:blip r:embed="rId3">
            <a:alphaModFix/>
          </a:blip>
          <a:stretch>
            <a:fillRect/>
          </a:stretch>
        </p:blipFill>
        <p:spPr>
          <a:xfrm>
            <a:off x="4806200" y="807725"/>
            <a:ext cx="3993675" cy="22963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1307825" y="2162950"/>
            <a:ext cx="6367800" cy="13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Backup Slides</a:t>
            </a:r>
            <a:endParaRPr>
              <a:solidFill>
                <a:srgbClr val="666666"/>
              </a:solidFill>
              <a:latin typeface="Roboto Medium"/>
              <a:ea typeface="Roboto Medium"/>
              <a:cs typeface="Roboto Medium"/>
              <a:sym typeface="Roboto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1"/>
          <p:cNvPicPr preferRelativeResize="0"/>
          <p:nvPr/>
        </p:nvPicPr>
        <p:blipFill>
          <a:blip r:embed="rId3">
            <a:alphaModFix/>
          </a:blip>
          <a:stretch>
            <a:fillRect/>
          </a:stretch>
        </p:blipFill>
        <p:spPr>
          <a:xfrm>
            <a:off x="1457475" y="1122625"/>
            <a:ext cx="5154675" cy="4020875"/>
          </a:xfrm>
          <a:prstGeom prst="rect">
            <a:avLst/>
          </a:prstGeom>
          <a:noFill/>
          <a:ln>
            <a:noFill/>
          </a:ln>
        </p:spPr>
      </p:pic>
      <p:sp>
        <p:nvSpPr>
          <p:cNvPr id="383" name="Google Shape;383;p51"/>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FFFFFF"/>
                </a:solidFill>
              </a:rPr>
              <a:t>Mainframe vs Cloud</a:t>
            </a:r>
            <a:endParaRPr sz="28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Linux Namespaces vs K8s Namespaces</a:t>
            </a:r>
            <a:endParaRPr>
              <a:latin typeface="Roboto Medium"/>
              <a:ea typeface="Roboto Medium"/>
              <a:cs typeface="Roboto Medium"/>
              <a:sym typeface="Roboto Medium"/>
            </a:endParaRPr>
          </a:p>
        </p:txBody>
      </p:sp>
      <p:sp>
        <p:nvSpPr>
          <p:cNvPr id="389" name="Google Shape;389;p52"/>
          <p:cNvSpPr txBox="1"/>
          <p:nvPr/>
        </p:nvSpPr>
        <p:spPr>
          <a:xfrm>
            <a:off x="93150" y="1186325"/>
            <a:ext cx="8113800" cy="220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222222"/>
                </a:solidFill>
                <a:highlight>
                  <a:srgbClr val="FFFFFF"/>
                </a:highlight>
                <a:latin typeface="Roboto"/>
                <a:ea typeface="Roboto"/>
                <a:cs typeface="Roboto"/>
                <a:sym typeface="Roboto"/>
              </a:rPr>
              <a:t>In Kubernetes, </a:t>
            </a:r>
            <a:r>
              <a:rPr i="1" lang="en" sz="1500">
                <a:solidFill>
                  <a:srgbClr val="222222"/>
                </a:solidFill>
                <a:highlight>
                  <a:srgbClr val="FFFFFF"/>
                </a:highlight>
                <a:latin typeface="Roboto"/>
                <a:ea typeface="Roboto"/>
                <a:cs typeface="Roboto"/>
                <a:sym typeface="Roboto"/>
              </a:rPr>
              <a:t>namespaces</a:t>
            </a:r>
            <a:r>
              <a:rPr lang="en" sz="1500">
                <a:solidFill>
                  <a:srgbClr val="222222"/>
                </a:solidFill>
                <a:highlight>
                  <a:srgbClr val="FFFFFF"/>
                </a:highlight>
                <a:latin typeface="Roboto"/>
                <a:ea typeface="Roboto"/>
                <a:cs typeface="Roboto"/>
                <a:sym typeface="Roboto"/>
              </a:rPr>
              <a:t> provides a mechanism for isolating groups of resources within a single cluster.</a:t>
            </a:r>
            <a:endParaRPr sz="15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500">
                <a:solidFill>
                  <a:srgbClr val="222222"/>
                </a:solidFill>
                <a:highlight>
                  <a:srgbClr val="FFFFFF"/>
                </a:highlight>
                <a:latin typeface="Roboto"/>
                <a:ea typeface="Roboto"/>
                <a:cs typeface="Roboto"/>
                <a:sym typeface="Roboto"/>
              </a:rPr>
              <a:t>It does this by providing the following:</a:t>
            </a:r>
            <a:endParaRPr sz="1500">
              <a:solidFill>
                <a:srgbClr val="222222"/>
              </a:solidFill>
              <a:highlight>
                <a:srgbClr val="FFFFFF"/>
              </a:highlight>
              <a:latin typeface="Roboto"/>
              <a:ea typeface="Roboto"/>
              <a:cs typeface="Roboto"/>
              <a:sym typeface="Roboto"/>
            </a:endParaRPr>
          </a:p>
          <a:p>
            <a:pPr indent="-323850" lvl="0" marL="457200" rtl="0" algn="l">
              <a:lnSpc>
                <a:spcPct val="115000"/>
              </a:lnSpc>
              <a:spcBef>
                <a:spcPts val="1200"/>
              </a:spcBef>
              <a:spcAft>
                <a:spcPts val="0"/>
              </a:spcAft>
              <a:buClr>
                <a:srgbClr val="222222"/>
              </a:buClr>
              <a:buSzPts val="1500"/>
              <a:buFont typeface="Roboto"/>
              <a:buAutoNum type="arabicPeriod"/>
            </a:pPr>
            <a:r>
              <a:rPr lang="en" sz="1500">
                <a:solidFill>
                  <a:srgbClr val="222222"/>
                </a:solidFill>
                <a:highlight>
                  <a:srgbClr val="FFFFFF"/>
                </a:highlight>
                <a:latin typeface="Roboto"/>
                <a:ea typeface="Roboto"/>
                <a:cs typeface="Roboto"/>
                <a:sym typeface="Roboto"/>
              </a:rPr>
              <a:t>A scope for </a:t>
            </a:r>
            <a:r>
              <a:rPr lang="en" sz="1500">
                <a:solidFill>
                  <a:srgbClr val="3371E3"/>
                </a:solidFill>
                <a:highlight>
                  <a:srgbClr val="FFFFFF"/>
                </a:highlight>
                <a:uFill>
                  <a:noFill/>
                </a:uFill>
                <a:latin typeface="Roboto"/>
                <a:ea typeface="Roboto"/>
                <a:cs typeface="Roboto"/>
                <a:sym typeface="Roboto"/>
                <a:hlinkClick r:id="rId3">
                  <a:extLst>
                    <a:ext uri="{A12FA001-AC4F-418D-AE19-62706E023703}">
                      <ahyp:hlinkClr val="tx"/>
                    </a:ext>
                  </a:extLst>
                </a:hlinkClick>
              </a:rPr>
              <a:t>Names</a:t>
            </a:r>
            <a:r>
              <a:rPr lang="en" sz="1500">
                <a:solidFill>
                  <a:srgbClr val="222222"/>
                </a:solidFill>
                <a:highlight>
                  <a:srgbClr val="FFFFFF"/>
                </a:highlight>
                <a:latin typeface="Roboto"/>
                <a:ea typeface="Roboto"/>
                <a:cs typeface="Roboto"/>
                <a:sym typeface="Roboto"/>
              </a:rPr>
              <a:t>.</a:t>
            </a:r>
            <a:endParaRPr sz="1500">
              <a:solidFill>
                <a:srgbClr val="222222"/>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222222"/>
              </a:buClr>
              <a:buSzPts val="1500"/>
              <a:buFont typeface="Roboto"/>
              <a:buAutoNum type="arabicPeriod"/>
            </a:pPr>
            <a:r>
              <a:rPr lang="en" sz="1500">
                <a:solidFill>
                  <a:srgbClr val="222222"/>
                </a:solidFill>
                <a:highlight>
                  <a:srgbClr val="FFFFFF"/>
                </a:highlight>
                <a:latin typeface="Roboto"/>
                <a:ea typeface="Roboto"/>
                <a:cs typeface="Roboto"/>
                <a:sym typeface="Roboto"/>
              </a:rPr>
              <a:t>A mechanism to attach authorization and policy to a subsection of the cluster.</a:t>
            </a:r>
            <a:endParaRPr sz="15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en" sz="1500">
                <a:solidFill>
                  <a:srgbClr val="222222"/>
                </a:solidFill>
                <a:highlight>
                  <a:srgbClr val="FFFFFF"/>
                </a:highlight>
                <a:latin typeface="Roboto"/>
                <a:ea typeface="Roboto"/>
                <a:cs typeface="Roboto"/>
                <a:sym typeface="Roboto"/>
              </a:rPr>
              <a:t>Use of multiple namespaces is optional.</a:t>
            </a:r>
            <a:endParaRPr sz="1500">
              <a:solidFill>
                <a:srgbClr val="222222"/>
              </a:solidFill>
              <a:latin typeface="Roboto"/>
              <a:ea typeface="Roboto"/>
              <a:cs typeface="Roboto"/>
              <a:sym typeface="Roboto"/>
            </a:endParaRPr>
          </a:p>
        </p:txBody>
      </p:sp>
      <p:sp>
        <p:nvSpPr>
          <p:cNvPr id="390" name="Google Shape;390;p52"/>
          <p:cNvSpPr txBox="1"/>
          <p:nvPr/>
        </p:nvSpPr>
        <p:spPr>
          <a:xfrm>
            <a:off x="186275" y="3529050"/>
            <a:ext cx="8258700" cy="794100"/>
          </a:xfrm>
          <a:prstGeom prst="rect">
            <a:avLst/>
          </a:prstGeom>
          <a:solidFill>
            <a:srgbClr val="FCE5CD"/>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n" sz="1200">
                <a:solidFill>
                  <a:srgbClr val="222222"/>
                </a:solidFill>
                <a:latin typeface="Roboto"/>
                <a:ea typeface="Roboto"/>
                <a:cs typeface="Roboto"/>
                <a:sym typeface="Roboto"/>
              </a:rPr>
              <a:t>Kubernetes namespaces are comparable to Linux namespaces. However, Kubernetes manages namespaces in a declarative style. The simple clean-up process is central to managing operations at scale and the cluster management add-ons such as role-based access control (RBAC), making namespaces even more powerful.</a:t>
            </a:r>
            <a:endParaRPr sz="1200">
              <a:solidFill>
                <a:srgbClr val="22222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Runtime Interface</a:t>
            </a:r>
            <a:endParaRPr>
              <a:latin typeface="Roboto Medium"/>
              <a:ea typeface="Roboto Medium"/>
              <a:cs typeface="Roboto Medium"/>
              <a:sym typeface="Roboto Medium"/>
            </a:endParaRPr>
          </a:p>
        </p:txBody>
      </p:sp>
      <p:sp>
        <p:nvSpPr>
          <p:cNvPr id="396" name="Google Shape;396;p53"/>
          <p:cNvSpPr txBox="1"/>
          <p:nvPr/>
        </p:nvSpPr>
        <p:spPr>
          <a:xfrm>
            <a:off x="186275" y="3833850"/>
            <a:ext cx="4862400" cy="12189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2400"/>
              </a:spcAft>
              <a:buNone/>
            </a:pPr>
            <a:r>
              <a:rPr lang="en" sz="1200">
                <a:solidFill>
                  <a:srgbClr val="2B2B2B"/>
                </a:solidFill>
                <a:latin typeface="Roboto"/>
                <a:ea typeface="Roboto"/>
                <a:cs typeface="Roboto"/>
                <a:sym typeface="Roboto"/>
              </a:rPr>
              <a:t>The CRI is an interface that must be implemented by every "high-level" runtime willing to manage containers. This can be </a:t>
            </a:r>
            <a:r>
              <a:rPr b="1" lang="en" sz="1200">
                <a:solidFill>
                  <a:srgbClr val="2B2B2B"/>
                </a:solidFill>
                <a:latin typeface="Roboto"/>
                <a:ea typeface="Roboto"/>
                <a:cs typeface="Roboto"/>
                <a:sym typeface="Roboto"/>
              </a:rPr>
              <a:t>Docker</a:t>
            </a:r>
            <a:r>
              <a:rPr lang="en" sz="1200">
                <a:solidFill>
                  <a:srgbClr val="2B2B2B"/>
                </a:solidFill>
                <a:latin typeface="Roboto"/>
                <a:ea typeface="Roboto"/>
                <a:cs typeface="Roboto"/>
                <a:sym typeface="Roboto"/>
              </a:rPr>
              <a:t> but also </a:t>
            </a:r>
            <a:r>
              <a:rPr b="1" lang="en" sz="1200">
                <a:solidFill>
                  <a:srgbClr val="2B2B2B"/>
                </a:solidFill>
                <a:latin typeface="Roboto"/>
                <a:ea typeface="Roboto"/>
                <a:cs typeface="Roboto"/>
                <a:sym typeface="Roboto"/>
              </a:rPr>
              <a:t>Containerd</a:t>
            </a:r>
            <a:r>
              <a:rPr lang="en" sz="1200">
                <a:solidFill>
                  <a:srgbClr val="2B2B2B"/>
                </a:solidFill>
                <a:latin typeface="Roboto"/>
                <a:ea typeface="Roboto"/>
                <a:cs typeface="Roboto"/>
                <a:sym typeface="Roboto"/>
              </a:rPr>
              <a:t> or </a:t>
            </a:r>
            <a:r>
              <a:rPr b="1" lang="en" sz="1200">
                <a:solidFill>
                  <a:srgbClr val="2B2B2B"/>
                </a:solidFill>
                <a:latin typeface="Roboto"/>
                <a:ea typeface="Roboto"/>
                <a:cs typeface="Roboto"/>
                <a:sym typeface="Roboto"/>
              </a:rPr>
              <a:t>CRI-O</a:t>
            </a:r>
            <a:r>
              <a:rPr lang="en" sz="1200">
                <a:solidFill>
                  <a:srgbClr val="2B2B2B"/>
                </a:solidFill>
                <a:latin typeface="Roboto"/>
                <a:ea typeface="Roboto"/>
                <a:cs typeface="Roboto"/>
                <a:sym typeface="Roboto"/>
              </a:rPr>
              <a:t>. This interface is defined with the </a:t>
            </a:r>
            <a:r>
              <a:rPr i="1" lang="en" sz="1200">
                <a:solidFill>
                  <a:srgbClr val="2B2B2B"/>
                </a:solidFill>
                <a:latin typeface="Roboto"/>
                <a:ea typeface="Roboto"/>
                <a:cs typeface="Roboto"/>
                <a:sym typeface="Roboto"/>
              </a:rPr>
              <a:t>protobuf</a:t>
            </a:r>
            <a:r>
              <a:rPr lang="en" sz="1200">
                <a:solidFill>
                  <a:srgbClr val="2B2B2B"/>
                </a:solidFill>
                <a:latin typeface="Roboto"/>
                <a:ea typeface="Roboto"/>
                <a:cs typeface="Roboto"/>
                <a:sym typeface="Roboto"/>
              </a:rPr>
              <a:t> dialect and communications are done through </a:t>
            </a:r>
            <a:r>
              <a:rPr i="1" lang="en" sz="1200">
                <a:solidFill>
                  <a:srgbClr val="2B2B2B"/>
                </a:solidFill>
                <a:latin typeface="Roboto"/>
                <a:ea typeface="Roboto"/>
                <a:cs typeface="Roboto"/>
                <a:sym typeface="Roboto"/>
              </a:rPr>
              <a:t>gRPC</a:t>
            </a:r>
            <a:r>
              <a:rPr lang="en" sz="1200">
                <a:solidFill>
                  <a:srgbClr val="2B2B2B"/>
                </a:solidFill>
                <a:latin typeface="Roboto"/>
                <a:ea typeface="Roboto"/>
                <a:cs typeface="Roboto"/>
                <a:sym typeface="Roboto"/>
              </a:rPr>
              <a:t> between the Kubelet and these container runtime managers.</a:t>
            </a:r>
            <a:endParaRPr sz="1200">
              <a:solidFill>
                <a:srgbClr val="222222"/>
              </a:solidFill>
              <a:latin typeface="Roboto"/>
              <a:ea typeface="Roboto"/>
              <a:cs typeface="Roboto"/>
              <a:sym typeface="Roboto"/>
            </a:endParaRPr>
          </a:p>
        </p:txBody>
      </p:sp>
      <p:pic>
        <p:nvPicPr>
          <p:cNvPr id="397" name="Google Shape;397;p53"/>
          <p:cNvPicPr preferRelativeResize="0"/>
          <p:nvPr/>
        </p:nvPicPr>
        <p:blipFill>
          <a:blip r:embed="rId3">
            <a:alphaModFix/>
          </a:blip>
          <a:stretch>
            <a:fillRect/>
          </a:stretch>
        </p:blipFill>
        <p:spPr>
          <a:xfrm>
            <a:off x="186275" y="1170125"/>
            <a:ext cx="8144067" cy="2358924"/>
          </a:xfrm>
          <a:prstGeom prst="rect">
            <a:avLst/>
          </a:prstGeom>
          <a:noFill/>
          <a:ln>
            <a:noFill/>
          </a:ln>
        </p:spPr>
      </p:pic>
      <p:graphicFrame>
        <p:nvGraphicFramePr>
          <p:cNvPr id="398" name="Google Shape;398;p53"/>
          <p:cNvGraphicFramePr/>
          <p:nvPr/>
        </p:nvGraphicFramePr>
        <p:xfrm>
          <a:off x="5487200" y="3858525"/>
          <a:ext cx="3000000" cy="3000000"/>
        </p:xfrm>
        <a:graphic>
          <a:graphicData uri="http://schemas.openxmlformats.org/drawingml/2006/table">
            <a:tbl>
              <a:tblPr>
                <a:solidFill>
                  <a:srgbClr val="FFFFFF"/>
                </a:solidFill>
                <a:tableStyleId>{4464BEF3-C94E-4D34-9B35-DC6898954D67}</a:tableStyleId>
              </a:tblPr>
              <a:tblGrid>
                <a:gridCol w="681225"/>
                <a:gridCol w="2760250"/>
              </a:tblGrid>
              <a:tr h="100000">
                <a:tc>
                  <a:txBody>
                    <a:bodyPr/>
                    <a:lstStyle/>
                    <a:p>
                      <a:pPr indent="0" lvl="0" marL="0" rtl="0" algn="ctr">
                        <a:lnSpc>
                          <a:spcPct val="115000"/>
                        </a:lnSpc>
                        <a:spcBef>
                          <a:spcPts val="0"/>
                        </a:spcBef>
                        <a:spcAft>
                          <a:spcPts val="0"/>
                        </a:spcAft>
                        <a:buNone/>
                      </a:pPr>
                      <a:r>
                        <a:rPr b="1" lang="en" sz="700">
                          <a:solidFill>
                            <a:srgbClr val="222222"/>
                          </a:solidFill>
                          <a:latin typeface="Roboto"/>
                          <a:ea typeface="Roboto"/>
                          <a:cs typeface="Roboto"/>
                          <a:sym typeface="Roboto"/>
                        </a:rPr>
                        <a:t>Runtime</a:t>
                      </a:r>
                      <a:endParaRPr b="1" sz="700">
                        <a:solidFill>
                          <a:srgbClr val="222222"/>
                        </a:solidFill>
                        <a:latin typeface="Roboto"/>
                        <a:ea typeface="Roboto"/>
                        <a:cs typeface="Roboto"/>
                        <a:sym typeface="Roboto"/>
                      </a:endParaRPr>
                    </a:p>
                  </a:txBody>
                  <a:tcPr marT="91425" marB="91425" marR="91425" marL="91425"/>
                </a:tc>
                <a:tc>
                  <a:txBody>
                    <a:bodyPr/>
                    <a:lstStyle/>
                    <a:p>
                      <a:pPr indent="0" lvl="0" marL="0" rtl="0" algn="ctr">
                        <a:lnSpc>
                          <a:spcPct val="115000"/>
                        </a:lnSpc>
                        <a:spcBef>
                          <a:spcPts val="0"/>
                        </a:spcBef>
                        <a:spcAft>
                          <a:spcPts val="0"/>
                        </a:spcAft>
                        <a:buNone/>
                      </a:pPr>
                      <a:r>
                        <a:rPr b="1" lang="en" sz="700">
                          <a:solidFill>
                            <a:srgbClr val="222222"/>
                          </a:solidFill>
                          <a:latin typeface="Roboto"/>
                          <a:ea typeface="Roboto"/>
                          <a:cs typeface="Roboto"/>
                          <a:sym typeface="Roboto"/>
                        </a:rPr>
                        <a:t>Path to Unix domain socket</a:t>
                      </a:r>
                      <a:endParaRPr b="1" sz="700">
                        <a:solidFill>
                          <a:srgbClr val="222222"/>
                        </a:solidFill>
                        <a:latin typeface="Roboto"/>
                        <a:ea typeface="Roboto"/>
                        <a:cs typeface="Roboto"/>
                        <a:sym typeface="Roboto"/>
                      </a:endParaRPr>
                    </a:p>
                  </a:txBody>
                  <a:tcPr marT="91425" marB="91425" marR="91425" marL="91425"/>
                </a:tc>
              </a:tr>
              <a:tr h="190500">
                <a:tc>
                  <a:txBody>
                    <a:bodyPr/>
                    <a:lstStyle/>
                    <a:p>
                      <a:pPr indent="0" lvl="0" marL="0" rtl="0" algn="l">
                        <a:spcBef>
                          <a:spcPts val="0"/>
                        </a:spcBef>
                        <a:spcAft>
                          <a:spcPts val="0"/>
                        </a:spcAft>
                        <a:buNone/>
                      </a:pPr>
                      <a:r>
                        <a:rPr lang="en" sz="700">
                          <a:solidFill>
                            <a:srgbClr val="222222"/>
                          </a:solidFill>
                          <a:latin typeface="Roboto"/>
                          <a:ea typeface="Roboto"/>
                          <a:cs typeface="Roboto"/>
                          <a:sym typeface="Roboto"/>
                        </a:rPr>
                        <a:t>Docker</a:t>
                      </a:r>
                      <a:endParaRPr sz="700">
                        <a:solidFill>
                          <a:srgbClr val="22222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700">
                          <a:solidFill>
                            <a:srgbClr val="222222"/>
                          </a:solidFill>
                          <a:latin typeface="Courier New"/>
                          <a:ea typeface="Courier New"/>
                          <a:cs typeface="Courier New"/>
                          <a:sym typeface="Courier New"/>
                        </a:rPr>
                        <a:t>/var/run/dockershim.sock</a:t>
                      </a:r>
                      <a:endParaRPr sz="700">
                        <a:solidFill>
                          <a:srgbClr val="222222"/>
                        </a:solidFill>
                        <a:latin typeface="Courier New"/>
                        <a:ea typeface="Courier New"/>
                        <a:cs typeface="Courier New"/>
                        <a:sym typeface="Courier New"/>
                      </a:endParaRPr>
                    </a:p>
                  </a:txBody>
                  <a:tcPr marT="91425" marB="91425" marR="91425" marL="91425"/>
                </a:tc>
              </a:tr>
              <a:tr h="190500">
                <a:tc>
                  <a:txBody>
                    <a:bodyPr/>
                    <a:lstStyle/>
                    <a:p>
                      <a:pPr indent="0" lvl="0" marL="0" rtl="0" algn="l">
                        <a:spcBef>
                          <a:spcPts val="0"/>
                        </a:spcBef>
                        <a:spcAft>
                          <a:spcPts val="0"/>
                        </a:spcAft>
                        <a:buNone/>
                      </a:pPr>
                      <a:r>
                        <a:rPr lang="en" sz="700">
                          <a:solidFill>
                            <a:srgbClr val="222222"/>
                          </a:solidFill>
                          <a:latin typeface="Roboto"/>
                          <a:ea typeface="Roboto"/>
                          <a:cs typeface="Roboto"/>
                          <a:sym typeface="Roboto"/>
                        </a:rPr>
                        <a:t>containerd</a:t>
                      </a:r>
                      <a:endParaRPr sz="700">
                        <a:solidFill>
                          <a:srgbClr val="22222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700">
                          <a:solidFill>
                            <a:srgbClr val="222222"/>
                          </a:solidFill>
                          <a:latin typeface="Courier New"/>
                          <a:ea typeface="Courier New"/>
                          <a:cs typeface="Courier New"/>
                          <a:sym typeface="Courier New"/>
                        </a:rPr>
                        <a:t>/run/containerd/containerd.sock</a:t>
                      </a:r>
                      <a:endParaRPr sz="700">
                        <a:solidFill>
                          <a:srgbClr val="222222"/>
                        </a:solidFill>
                        <a:latin typeface="Courier New"/>
                        <a:ea typeface="Courier New"/>
                        <a:cs typeface="Courier New"/>
                        <a:sym typeface="Courier New"/>
                      </a:endParaRPr>
                    </a:p>
                  </a:txBody>
                  <a:tcPr marT="91425" marB="91425" marR="91425" marL="91425"/>
                </a:tc>
              </a:tr>
              <a:tr h="190500">
                <a:tc>
                  <a:txBody>
                    <a:bodyPr/>
                    <a:lstStyle/>
                    <a:p>
                      <a:pPr indent="0" lvl="0" marL="0" rtl="0" algn="l">
                        <a:spcBef>
                          <a:spcPts val="0"/>
                        </a:spcBef>
                        <a:spcAft>
                          <a:spcPts val="0"/>
                        </a:spcAft>
                        <a:buNone/>
                      </a:pPr>
                      <a:r>
                        <a:rPr lang="en" sz="700">
                          <a:solidFill>
                            <a:srgbClr val="222222"/>
                          </a:solidFill>
                          <a:latin typeface="Roboto"/>
                          <a:ea typeface="Roboto"/>
                          <a:cs typeface="Roboto"/>
                          <a:sym typeface="Roboto"/>
                        </a:rPr>
                        <a:t>CRI-O</a:t>
                      </a:r>
                      <a:endParaRPr sz="700">
                        <a:solidFill>
                          <a:srgbClr val="22222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700">
                          <a:solidFill>
                            <a:srgbClr val="222222"/>
                          </a:solidFill>
                          <a:latin typeface="Courier New"/>
                          <a:ea typeface="Courier New"/>
                          <a:cs typeface="Courier New"/>
                          <a:sym typeface="Courier New"/>
                        </a:rPr>
                        <a:t>/var/run/crio/crio.sock</a:t>
                      </a:r>
                      <a:endParaRPr sz="700">
                        <a:solidFill>
                          <a:srgbClr val="222222"/>
                        </a:solidFill>
                        <a:latin typeface="Courier New"/>
                        <a:ea typeface="Courier New"/>
                        <a:cs typeface="Courier New"/>
                        <a:sym typeface="Courier New"/>
                      </a:endParaRPr>
                    </a:p>
                  </a:txBody>
                  <a:tcPr marT="91425" marB="91425" marR="91425" marL="91425"/>
                </a:tc>
              </a:tr>
            </a:tbl>
          </a:graphicData>
        </a:graphic>
      </p:graphicFrame>
      <p:sp>
        <p:nvSpPr>
          <p:cNvPr id="399" name="Google Shape;399;p53"/>
          <p:cNvSpPr txBox="1"/>
          <p:nvPr/>
        </p:nvSpPr>
        <p:spPr>
          <a:xfrm>
            <a:off x="2208113" y="3268525"/>
            <a:ext cx="41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Kubelet CRI interaction</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Networking Interface</a:t>
            </a:r>
            <a:endParaRPr>
              <a:latin typeface="Roboto Medium"/>
              <a:ea typeface="Roboto Medium"/>
              <a:cs typeface="Roboto Medium"/>
              <a:sym typeface="Roboto Medium"/>
            </a:endParaRPr>
          </a:p>
        </p:txBody>
      </p:sp>
      <p:sp>
        <p:nvSpPr>
          <p:cNvPr id="405" name="Google Shape;405;p54"/>
          <p:cNvSpPr txBox="1"/>
          <p:nvPr/>
        </p:nvSpPr>
        <p:spPr>
          <a:xfrm>
            <a:off x="92100" y="1325400"/>
            <a:ext cx="4862400" cy="13161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041A57"/>
                </a:solidFill>
              </a:rPr>
              <a:t>Container Network Interface (CNI) is a framework for dynamically configuring networking resources. It uses a group of libraries and specifications written in Go. The plugin specification defines an interface for configuring the network, provisioning IP addresses, and maintaining connectivity with multiple hosts.</a:t>
            </a:r>
            <a:endParaRPr sz="1050">
              <a:solidFill>
                <a:srgbClr val="041A57"/>
              </a:solidFill>
            </a:endParaRPr>
          </a:p>
          <a:p>
            <a:pPr indent="0" lvl="0" marL="0" rtl="0" algn="l">
              <a:lnSpc>
                <a:spcPct val="100000"/>
              </a:lnSpc>
              <a:spcBef>
                <a:spcPts val="0"/>
              </a:spcBef>
              <a:spcAft>
                <a:spcPts val="0"/>
              </a:spcAft>
              <a:buNone/>
            </a:pPr>
            <a:r>
              <a:rPr lang="en" sz="1050">
                <a:solidFill>
                  <a:srgbClr val="041A57"/>
                </a:solidFill>
              </a:rPr>
              <a:t>When used with Kubernetes, CNI can integrate smoothly with the kubelet to enable the use of an overlay or underlay network to automatically configure the network between pods.</a:t>
            </a:r>
            <a:endParaRPr sz="1200">
              <a:solidFill>
                <a:srgbClr val="2B2B2B"/>
              </a:solidFill>
              <a:latin typeface="Roboto"/>
              <a:ea typeface="Roboto"/>
              <a:cs typeface="Roboto"/>
              <a:sym typeface="Roboto"/>
            </a:endParaRPr>
          </a:p>
        </p:txBody>
      </p:sp>
      <p:pic>
        <p:nvPicPr>
          <p:cNvPr id="406" name="Google Shape;406;p54"/>
          <p:cNvPicPr preferRelativeResize="0"/>
          <p:nvPr/>
        </p:nvPicPr>
        <p:blipFill>
          <a:blip r:embed="rId3">
            <a:alphaModFix/>
          </a:blip>
          <a:stretch>
            <a:fillRect/>
          </a:stretch>
        </p:blipFill>
        <p:spPr>
          <a:xfrm>
            <a:off x="5158225" y="1245725"/>
            <a:ext cx="3440174" cy="3011823"/>
          </a:xfrm>
          <a:prstGeom prst="rect">
            <a:avLst/>
          </a:prstGeom>
          <a:noFill/>
          <a:ln>
            <a:noFill/>
          </a:ln>
        </p:spPr>
      </p:pic>
      <p:sp>
        <p:nvSpPr>
          <p:cNvPr id="407" name="Google Shape;407;p54"/>
          <p:cNvSpPr txBox="1"/>
          <p:nvPr/>
        </p:nvSpPr>
        <p:spPr>
          <a:xfrm>
            <a:off x="4954488" y="4311725"/>
            <a:ext cx="41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Kubelet CRI CNI interaction</a:t>
            </a:r>
            <a:endParaRPr>
              <a:latin typeface="Roboto"/>
              <a:ea typeface="Roboto"/>
              <a:cs typeface="Roboto"/>
              <a:sym typeface="Roboto"/>
            </a:endParaRPr>
          </a:p>
        </p:txBody>
      </p:sp>
      <p:sp>
        <p:nvSpPr>
          <p:cNvPr id="408" name="Google Shape;408;p54"/>
          <p:cNvSpPr txBox="1"/>
          <p:nvPr/>
        </p:nvSpPr>
        <p:spPr>
          <a:xfrm>
            <a:off x="378025" y="3411225"/>
            <a:ext cx="4114800" cy="12468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232629"/>
                </a:solidFill>
              </a:rPr>
              <a:t>CNIs define the underlying network which can be used for communicating the various component of kubernetes. </a:t>
            </a:r>
            <a:endParaRPr sz="1150">
              <a:solidFill>
                <a:srgbClr val="232629"/>
              </a:solidFill>
            </a:endParaRPr>
          </a:p>
          <a:p>
            <a:pPr indent="0" lvl="0" marL="0" rtl="0" algn="l">
              <a:spcBef>
                <a:spcPts val="0"/>
              </a:spcBef>
              <a:spcAft>
                <a:spcPts val="0"/>
              </a:spcAft>
              <a:buNone/>
            </a:pPr>
            <a:r>
              <a:t/>
            </a:r>
            <a:endParaRPr sz="1150">
              <a:solidFill>
                <a:srgbClr val="232629"/>
              </a:solidFill>
            </a:endParaRPr>
          </a:p>
          <a:p>
            <a:pPr indent="0" lvl="0" marL="0" rtl="0" algn="l">
              <a:spcBef>
                <a:spcPts val="0"/>
              </a:spcBef>
              <a:spcAft>
                <a:spcPts val="0"/>
              </a:spcAft>
              <a:buNone/>
            </a:pPr>
            <a:r>
              <a:rPr lang="en" sz="1150">
                <a:solidFill>
                  <a:srgbClr val="232629"/>
                </a:solidFill>
              </a:rPr>
              <a:t>While </a:t>
            </a:r>
            <a:r>
              <a:rPr lang="en" sz="1000">
                <a:solidFill>
                  <a:srgbClr val="232629"/>
                </a:solidFill>
              </a:rPr>
              <a:t>kube-proxy</a:t>
            </a:r>
            <a:r>
              <a:rPr lang="en" sz="1150">
                <a:solidFill>
                  <a:srgbClr val="232629"/>
                </a:solidFill>
              </a:rPr>
              <a:t> is a tool to generate the IP tables magic which let you connect to any of the pod(using services) in kubernetes no matter on which node that pod exist</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K8s Preflight Checks</a:t>
            </a:r>
            <a:endParaRPr/>
          </a:p>
        </p:txBody>
      </p:sp>
      <p:sp>
        <p:nvSpPr>
          <p:cNvPr id="414" name="Google Shape;414;p55"/>
          <p:cNvSpPr txBox="1"/>
          <p:nvPr>
            <p:ph idx="1" type="body"/>
          </p:nvPr>
        </p:nvSpPr>
        <p:spPr>
          <a:xfrm>
            <a:off x="164300" y="1152475"/>
            <a:ext cx="8667900" cy="3416400"/>
          </a:xfrm>
          <a:prstGeom prst="rect">
            <a:avLst/>
          </a:prstGeom>
        </p:spPr>
        <p:txBody>
          <a:bodyPr anchorCtr="0" anchor="t" bIns="91425" lIns="91425" spcFirstLastPara="1" rIns="91425" wrap="square" tIns="91425">
            <a:noAutofit/>
          </a:bodyPr>
          <a:lstStyle/>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Root user check </a:t>
            </a:r>
            <a:r>
              <a:rPr lang="en" sz="1000">
                <a:solidFill>
                  <a:srgbClr val="292929"/>
                </a:solidFill>
                <a:latin typeface="Georgia"/>
                <a:ea typeface="Georgia"/>
                <a:cs typeface="Georgia"/>
                <a:sym typeface="Georgia"/>
              </a:rPr>
              <a:t>: This check verifies that the user executing </a:t>
            </a:r>
            <a:r>
              <a:rPr b="1" lang="en" sz="1000">
                <a:solidFill>
                  <a:srgbClr val="292929"/>
                </a:solidFill>
                <a:latin typeface="Georgia"/>
                <a:ea typeface="Georgia"/>
                <a:cs typeface="Georgia"/>
                <a:sym typeface="Georgia"/>
              </a:rPr>
              <a:t>kubeadm</a:t>
            </a:r>
            <a:r>
              <a:rPr lang="en" sz="1000">
                <a:solidFill>
                  <a:srgbClr val="292929"/>
                </a:solidFill>
                <a:latin typeface="Georgia"/>
                <a:ea typeface="Georgia"/>
                <a:cs typeface="Georgia"/>
                <a:sym typeface="Georgia"/>
              </a:rPr>
              <a:t> is root user. It does so by checking UID of a current user.</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System Verification Check</a:t>
            </a:r>
            <a:r>
              <a:rPr lang="en" sz="1000">
                <a:solidFill>
                  <a:srgbClr val="292929"/>
                </a:solidFill>
                <a:latin typeface="Georgia"/>
                <a:ea typeface="Georgia"/>
                <a:cs typeface="Georgia"/>
                <a:sym typeface="Georgia"/>
              </a:rPr>
              <a:t> : This check performs multiple other checks. It checks that OS is Linux by comparing a value of “</a:t>
            </a:r>
            <a:r>
              <a:rPr b="1" i="1" lang="en" sz="1000">
                <a:solidFill>
                  <a:srgbClr val="292929"/>
                </a:solidFill>
                <a:latin typeface="Georgia"/>
                <a:ea typeface="Georgia"/>
                <a:cs typeface="Georgia"/>
                <a:sym typeface="Georgia"/>
              </a:rPr>
              <a:t>uname</a:t>
            </a:r>
            <a:r>
              <a:rPr lang="en" sz="1000">
                <a:solidFill>
                  <a:srgbClr val="292929"/>
                </a:solidFill>
                <a:latin typeface="Georgia"/>
                <a:ea typeface="Georgia"/>
                <a:cs typeface="Georgia"/>
                <a:sym typeface="Georgia"/>
              </a:rPr>
              <a:t>”. It checks kernel release value with one specified in specs. It also checks for various kernel configurations by loading kernel config from specified path or loading kernel config module if file not found. Next check is for existence of </a:t>
            </a:r>
            <a:r>
              <a:rPr b="1" lang="en" sz="1000">
                <a:solidFill>
                  <a:srgbClr val="292929"/>
                </a:solidFill>
                <a:latin typeface="Georgia"/>
                <a:ea typeface="Georgia"/>
                <a:cs typeface="Georgia"/>
                <a:sym typeface="Georgia"/>
              </a:rPr>
              <a:t>“</a:t>
            </a:r>
            <a:r>
              <a:rPr b="1" i="1" lang="en" sz="1000">
                <a:solidFill>
                  <a:srgbClr val="292929"/>
                </a:solidFill>
                <a:latin typeface="Georgia"/>
                <a:ea typeface="Georgia"/>
                <a:cs typeface="Georgia"/>
                <a:sym typeface="Georgia"/>
              </a:rPr>
              <a:t>cpu</a:t>
            </a:r>
            <a:r>
              <a:rPr b="1" lang="en" sz="1000">
                <a:solidFill>
                  <a:srgbClr val="292929"/>
                </a:solidFill>
                <a:latin typeface="Georgia"/>
                <a:ea typeface="Georgia"/>
                <a:cs typeface="Georgia"/>
                <a:sym typeface="Georgia"/>
              </a:rPr>
              <a:t>”, “</a:t>
            </a:r>
            <a:r>
              <a:rPr b="1" i="1" lang="en" sz="1000">
                <a:solidFill>
                  <a:srgbClr val="292929"/>
                </a:solidFill>
                <a:latin typeface="Georgia"/>
                <a:ea typeface="Georgia"/>
                <a:cs typeface="Georgia"/>
                <a:sym typeface="Georgia"/>
              </a:rPr>
              <a:t>cpuacct</a:t>
            </a:r>
            <a:r>
              <a:rPr b="1" lang="en" sz="1000">
                <a:solidFill>
                  <a:srgbClr val="292929"/>
                </a:solidFill>
                <a:latin typeface="Georgia"/>
                <a:ea typeface="Georgia"/>
                <a:cs typeface="Georgia"/>
                <a:sym typeface="Georgia"/>
              </a:rPr>
              <a:t>”, “</a:t>
            </a:r>
            <a:r>
              <a:rPr b="1" i="1" lang="en" sz="1000">
                <a:solidFill>
                  <a:srgbClr val="292929"/>
                </a:solidFill>
                <a:latin typeface="Georgia"/>
                <a:ea typeface="Georgia"/>
                <a:cs typeface="Georgia"/>
                <a:sym typeface="Georgia"/>
              </a:rPr>
              <a:t>cpuset</a:t>
            </a:r>
            <a:r>
              <a:rPr b="1" lang="en" sz="1000">
                <a:solidFill>
                  <a:srgbClr val="292929"/>
                </a:solidFill>
                <a:latin typeface="Georgia"/>
                <a:ea typeface="Georgia"/>
                <a:cs typeface="Georgia"/>
                <a:sym typeface="Georgia"/>
              </a:rPr>
              <a:t>”, “</a:t>
            </a:r>
            <a:r>
              <a:rPr b="1" i="1" lang="en" sz="1000">
                <a:solidFill>
                  <a:srgbClr val="292929"/>
                </a:solidFill>
                <a:latin typeface="Georgia"/>
                <a:ea typeface="Georgia"/>
                <a:cs typeface="Georgia"/>
                <a:sym typeface="Georgia"/>
              </a:rPr>
              <a:t>devices</a:t>
            </a:r>
            <a:r>
              <a:rPr b="1" lang="en" sz="1000">
                <a:solidFill>
                  <a:srgbClr val="292929"/>
                </a:solidFill>
                <a:latin typeface="Georgia"/>
                <a:ea typeface="Georgia"/>
                <a:cs typeface="Georgia"/>
                <a:sym typeface="Georgia"/>
              </a:rPr>
              <a:t>”, “</a:t>
            </a:r>
            <a:r>
              <a:rPr b="1" i="1" lang="en" sz="1000">
                <a:solidFill>
                  <a:srgbClr val="292929"/>
                </a:solidFill>
                <a:latin typeface="Georgia"/>
                <a:ea typeface="Georgia"/>
                <a:cs typeface="Georgia"/>
                <a:sym typeface="Georgia"/>
              </a:rPr>
              <a:t>freezer</a:t>
            </a:r>
            <a:r>
              <a:rPr b="1" lang="en" sz="1000">
                <a:solidFill>
                  <a:srgbClr val="292929"/>
                </a:solidFill>
                <a:latin typeface="Georgia"/>
                <a:ea typeface="Georgia"/>
                <a:cs typeface="Georgia"/>
                <a:sym typeface="Georgia"/>
              </a:rPr>
              <a:t>”, “</a:t>
            </a:r>
            <a:r>
              <a:rPr b="1" i="1" lang="en" sz="1000">
                <a:solidFill>
                  <a:srgbClr val="292929"/>
                </a:solidFill>
                <a:latin typeface="Georgia"/>
                <a:ea typeface="Georgia"/>
                <a:cs typeface="Georgia"/>
                <a:sym typeface="Georgia"/>
              </a:rPr>
              <a:t>memory</a:t>
            </a:r>
            <a:r>
              <a:rPr b="1" lang="en" sz="1000">
                <a:solidFill>
                  <a:srgbClr val="292929"/>
                </a:solidFill>
                <a:latin typeface="Georgia"/>
                <a:ea typeface="Georgia"/>
                <a:cs typeface="Georgia"/>
                <a:sym typeface="Georgia"/>
              </a:rPr>
              <a:t>”</a:t>
            </a:r>
            <a:r>
              <a:rPr lang="en" sz="1000">
                <a:solidFill>
                  <a:srgbClr val="292929"/>
                </a:solidFill>
                <a:latin typeface="Georgia"/>
                <a:ea typeface="Georgia"/>
                <a:cs typeface="Georgia"/>
                <a:sym typeface="Georgia"/>
              </a:rPr>
              <a:t> CGroups currently. The last check it performs in this category is for Docker. It checks specific version of Docker and Graph driver it uses. Currently it checks for </a:t>
            </a:r>
            <a:r>
              <a:rPr b="1" lang="en" sz="1000">
                <a:solidFill>
                  <a:srgbClr val="292929"/>
                </a:solidFill>
                <a:latin typeface="Georgia"/>
                <a:ea typeface="Georgia"/>
                <a:cs typeface="Georgia"/>
                <a:sym typeface="Georgia"/>
              </a:rPr>
              <a:t>“</a:t>
            </a:r>
            <a:r>
              <a:rPr b="1" i="1" lang="en" sz="1000" u="sng">
                <a:solidFill>
                  <a:schemeClr val="hlink"/>
                </a:solidFill>
                <a:latin typeface="Georgia"/>
                <a:ea typeface="Georgia"/>
                <a:cs typeface="Georgia"/>
                <a:sym typeface="Georgia"/>
                <a:hlinkClick r:id="rId3"/>
              </a:rPr>
              <a:t>aufs</a:t>
            </a:r>
            <a:r>
              <a:rPr b="1" lang="en" sz="1000">
                <a:solidFill>
                  <a:srgbClr val="292929"/>
                </a:solidFill>
                <a:latin typeface="Georgia"/>
                <a:ea typeface="Georgia"/>
                <a:cs typeface="Georgia"/>
                <a:sym typeface="Georgia"/>
              </a:rPr>
              <a:t>”, “</a:t>
            </a:r>
            <a:r>
              <a:rPr b="1" i="1" lang="en" sz="1000" u="sng">
                <a:solidFill>
                  <a:schemeClr val="hlink"/>
                </a:solidFill>
                <a:latin typeface="Georgia"/>
                <a:ea typeface="Georgia"/>
                <a:cs typeface="Georgia"/>
                <a:sym typeface="Georgia"/>
                <a:hlinkClick r:id="rId4"/>
              </a:rPr>
              <a:t>overlay</a:t>
            </a:r>
            <a:r>
              <a:rPr b="1" lang="en" sz="1000">
                <a:solidFill>
                  <a:srgbClr val="292929"/>
                </a:solidFill>
                <a:latin typeface="Georgia"/>
                <a:ea typeface="Georgia"/>
                <a:cs typeface="Georgia"/>
                <a:sym typeface="Georgia"/>
              </a:rPr>
              <a:t>”, “</a:t>
            </a:r>
            <a:r>
              <a:rPr b="1" i="1" lang="en" sz="1000" u="sng">
                <a:solidFill>
                  <a:schemeClr val="hlink"/>
                </a:solidFill>
                <a:latin typeface="Georgia"/>
                <a:ea typeface="Georgia"/>
                <a:cs typeface="Georgia"/>
                <a:sym typeface="Georgia"/>
                <a:hlinkClick r:id="rId5"/>
              </a:rPr>
              <a:t>devicemapper</a:t>
            </a:r>
            <a:r>
              <a:rPr b="1" lang="en" sz="1000">
                <a:solidFill>
                  <a:srgbClr val="292929"/>
                </a:solidFill>
                <a:latin typeface="Georgia"/>
                <a:ea typeface="Georgia"/>
                <a:cs typeface="Georgia"/>
                <a:sym typeface="Georgia"/>
              </a:rPr>
              <a:t>”</a:t>
            </a:r>
            <a:r>
              <a:rPr lang="en" sz="1000">
                <a:solidFill>
                  <a:srgbClr val="292929"/>
                </a:solidFill>
                <a:latin typeface="Georgia"/>
                <a:ea typeface="Georgia"/>
                <a:cs typeface="Georgia"/>
                <a:sym typeface="Georgia"/>
              </a:rPr>
              <a:t>.</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Hostname Check</a:t>
            </a:r>
            <a:r>
              <a:rPr lang="en" sz="1000">
                <a:solidFill>
                  <a:srgbClr val="292929"/>
                </a:solidFill>
                <a:latin typeface="Georgia"/>
                <a:ea typeface="Georgia"/>
                <a:cs typeface="Georgia"/>
                <a:sym typeface="Georgia"/>
              </a:rPr>
              <a:t> : It checks </a:t>
            </a:r>
            <a:r>
              <a:rPr b="1" i="1" lang="en" sz="1000">
                <a:solidFill>
                  <a:srgbClr val="292929"/>
                </a:solidFill>
                <a:latin typeface="Georgia"/>
                <a:ea typeface="Georgia"/>
                <a:cs typeface="Georgia"/>
                <a:sym typeface="Georgia"/>
              </a:rPr>
              <a:t>hostname</a:t>
            </a:r>
            <a:r>
              <a:rPr lang="en" sz="1000">
                <a:solidFill>
                  <a:srgbClr val="292929"/>
                </a:solidFill>
                <a:latin typeface="Georgia"/>
                <a:ea typeface="Georgia"/>
                <a:cs typeface="Georgia"/>
                <a:sym typeface="Georgia"/>
              </a:rPr>
              <a:t> of node. It should be in lower case and reachable.</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Service Checks</a:t>
            </a:r>
            <a:r>
              <a:rPr lang="en" sz="1000">
                <a:solidFill>
                  <a:srgbClr val="292929"/>
                </a:solidFill>
                <a:latin typeface="Georgia"/>
                <a:ea typeface="Georgia"/>
                <a:cs typeface="Georgia"/>
                <a:sym typeface="Georgia"/>
              </a:rPr>
              <a:t> : It verifies that services are loaded and active if specified. Currently it checks for </a:t>
            </a:r>
            <a:r>
              <a:rPr b="1" i="1" lang="en" sz="1000">
                <a:solidFill>
                  <a:srgbClr val="292929"/>
                </a:solidFill>
                <a:latin typeface="Georgia"/>
                <a:ea typeface="Georgia"/>
                <a:cs typeface="Georgia"/>
                <a:sym typeface="Georgia"/>
              </a:rPr>
              <a:t>Docker</a:t>
            </a:r>
            <a:r>
              <a:rPr lang="en" sz="1000">
                <a:solidFill>
                  <a:srgbClr val="292929"/>
                </a:solidFill>
                <a:latin typeface="Georgia"/>
                <a:ea typeface="Georgia"/>
                <a:cs typeface="Georgia"/>
                <a:sym typeface="Georgia"/>
              </a:rPr>
              <a:t> and </a:t>
            </a:r>
            <a:r>
              <a:rPr b="1" i="1" lang="en" sz="1000">
                <a:solidFill>
                  <a:srgbClr val="292929"/>
                </a:solidFill>
                <a:latin typeface="Georgia"/>
                <a:ea typeface="Georgia"/>
                <a:cs typeface="Georgia"/>
                <a:sym typeface="Georgia"/>
              </a:rPr>
              <a:t>Kubelet</a:t>
            </a:r>
            <a:r>
              <a:rPr lang="en" sz="1000">
                <a:solidFill>
                  <a:srgbClr val="292929"/>
                </a:solidFill>
                <a:latin typeface="Georgia"/>
                <a:ea typeface="Georgia"/>
                <a:cs typeface="Georgia"/>
                <a:sym typeface="Georgia"/>
              </a:rPr>
              <a:t> services.</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Firewall Check</a:t>
            </a:r>
            <a:r>
              <a:rPr lang="en" sz="1000">
                <a:solidFill>
                  <a:srgbClr val="292929"/>
                </a:solidFill>
                <a:latin typeface="Georgia"/>
                <a:ea typeface="Georgia"/>
                <a:cs typeface="Georgia"/>
                <a:sym typeface="Georgia"/>
              </a:rPr>
              <a:t> : It checks if </a:t>
            </a:r>
            <a:r>
              <a:rPr b="1" i="1" lang="en" sz="1000">
                <a:solidFill>
                  <a:srgbClr val="292929"/>
                </a:solidFill>
                <a:latin typeface="Georgia"/>
                <a:ea typeface="Georgia"/>
                <a:cs typeface="Georgia"/>
                <a:sym typeface="Georgia"/>
              </a:rPr>
              <a:t>firewalld</a:t>
            </a:r>
            <a:r>
              <a:rPr lang="en" sz="1000">
                <a:solidFill>
                  <a:srgbClr val="292929"/>
                </a:solidFill>
                <a:latin typeface="Georgia"/>
                <a:ea typeface="Georgia"/>
                <a:cs typeface="Georgia"/>
                <a:sym typeface="Georgia"/>
              </a:rPr>
              <a:t> is active.</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Port Checks</a:t>
            </a:r>
            <a:r>
              <a:rPr lang="en" sz="1000">
                <a:solidFill>
                  <a:srgbClr val="292929"/>
                </a:solidFill>
                <a:latin typeface="Georgia"/>
                <a:ea typeface="Georgia"/>
                <a:cs typeface="Georgia"/>
                <a:sym typeface="Georgia"/>
              </a:rPr>
              <a:t> : It checks for ports </a:t>
            </a:r>
            <a:r>
              <a:rPr b="1" i="1" lang="en" sz="1000">
                <a:solidFill>
                  <a:srgbClr val="292929"/>
                </a:solidFill>
                <a:latin typeface="Georgia"/>
                <a:ea typeface="Georgia"/>
                <a:cs typeface="Georgia"/>
                <a:sym typeface="Georgia"/>
              </a:rPr>
              <a:t>6443, 10250, 10251</a:t>
            </a:r>
            <a:r>
              <a:rPr b="1" lang="en" sz="1000">
                <a:solidFill>
                  <a:srgbClr val="292929"/>
                </a:solidFill>
                <a:latin typeface="Georgia"/>
                <a:ea typeface="Georgia"/>
                <a:cs typeface="Georgia"/>
                <a:sym typeface="Georgia"/>
              </a:rPr>
              <a:t> </a:t>
            </a:r>
            <a:r>
              <a:rPr lang="en" sz="1000">
                <a:solidFill>
                  <a:srgbClr val="292929"/>
                </a:solidFill>
                <a:latin typeface="Georgia"/>
                <a:ea typeface="Georgia"/>
                <a:cs typeface="Georgia"/>
                <a:sym typeface="Georgia"/>
              </a:rPr>
              <a:t>and</a:t>
            </a:r>
            <a:r>
              <a:rPr b="1" lang="en" sz="1000">
                <a:solidFill>
                  <a:srgbClr val="292929"/>
                </a:solidFill>
                <a:latin typeface="Georgia"/>
                <a:ea typeface="Georgia"/>
                <a:cs typeface="Georgia"/>
                <a:sym typeface="Georgia"/>
              </a:rPr>
              <a:t> </a:t>
            </a:r>
            <a:r>
              <a:rPr b="1" i="1" lang="en" sz="1000">
                <a:solidFill>
                  <a:srgbClr val="292929"/>
                </a:solidFill>
                <a:latin typeface="Georgia"/>
                <a:ea typeface="Georgia"/>
                <a:cs typeface="Georgia"/>
                <a:sym typeface="Georgia"/>
              </a:rPr>
              <a:t>1025</a:t>
            </a:r>
            <a:r>
              <a:rPr i="1" lang="en" sz="1000">
                <a:solidFill>
                  <a:srgbClr val="292929"/>
                </a:solidFill>
                <a:latin typeface="Georgia"/>
                <a:ea typeface="Georgia"/>
                <a:cs typeface="Georgia"/>
                <a:sym typeface="Georgia"/>
              </a:rPr>
              <a:t>2</a:t>
            </a:r>
            <a:r>
              <a:rPr lang="en" sz="1000">
                <a:solidFill>
                  <a:srgbClr val="292929"/>
                </a:solidFill>
                <a:latin typeface="Georgia"/>
                <a:ea typeface="Georgia"/>
                <a:cs typeface="Georgia"/>
                <a:sym typeface="Georgia"/>
              </a:rPr>
              <a:t> currently.</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HTTP Proxy Check</a:t>
            </a:r>
            <a:r>
              <a:rPr lang="en" sz="1000">
                <a:solidFill>
                  <a:srgbClr val="292929"/>
                </a:solidFill>
                <a:latin typeface="Georgia"/>
                <a:ea typeface="Georgia"/>
                <a:cs typeface="Georgia"/>
                <a:sym typeface="Georgia"/>
              </a:rPr>
              <a:t> : It check if host is behind proxy.</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Directory Checks</a:t>
            </a:r>
            <a:r>
              <a:rPr lang="en" sz="1000">
                <a:solidFill>
                  <a:srgbClr val="292929"/>
                </a:solidFill>
                <a:latin typeface="Georgia"/>
                <a:ea typeface="Georgia"/>
                <a:cs typeface="Georgia"/>
                <a:sym typeface="Georgia"/>
              </a:rPr>
              <a:t> : It checks if directories are available and empty. If they are not empty then it throws error. Currently it checks for kubernetes manifest directory and </a:t>
            </a:r>
            <a:r>
              <a:rPr b="1" i="1" lang="en" sz="1000">
                <a:solidFill>
                  <a:srgbClr val="292929"/>
                </a:solidFill>
                <a:latin typeface="Georgia"/>
                <a:ea typeface="Georgia"/>
                <a:cs typeface="Georgia"/>
                <a:sym typeface="Georgia"/>
              </a:rPr>
              <a:t>/var/lib/kubelet</a:t>
            </a:r>
            <a:r>
              <a:rPr lang="en" sz="1000">
                <a:solidFill>
                  <a:srgbClr val="292929"/>
                </a:solidFill>
                <a:latin typeface="Georgia"/>
                <a:ea typeface="Georgia"/>
                <a:cs typeface="Georgia"/>
                <a:sym typeface="Georgia"/>
              </a:rPr>
              <a:t>.</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File Content Check</a:t>
            </a:r>
            <a:r>
              <a:rPr lang="en" sz="1000">
                <a:solidFill>
                  <a:srgbClr val="292929"/>
                </a:solidFill>
                <a:latin typeface="Georgia"/>
                <a:ea typeface="Georgia"/>
                <a:cs typeface="Georgia"/>
                <a:sym typeface="Georgia"/>
              </a:rPr>
              <a:t> : It checks for value of file </a:t>
            </a:r>
            <a:r>
              <a:rPr b="1" i="1" lang="en" sz="1000">
                <a:solidFill>
                  <a:srgbClr val="292929"/>
                </a:solidFill>
                <a:latin typeface="Georgia"/>
                <a:ea typeface="Georgia"/>
                <a:cs typeface="Georgia"/>
                <a:sym typeface="Georgia"/>
              </a:rPr>
              <a:t>/proc/sys/net/bridge/bridge-nf-call-iptables</a:t>
            </a:r>
            <a:r>
              <a:rPr lang="en" sz="1000">
                <a:solidFill>
                  <a:srgbClr val="292929"/>
                </a:solidFill>
                <a:latin typeface="Georgia"/>
                <a:ea typeface="Georgia"/>
                <a:cs typeface="Georgia"/>
                <a:sym typeface="Georgia"/>
              </a:rPr>
              <a:t>. It should contain a value 1. It can be set temporary by using sysctl command or permanently by setting that parameter to /etc/sysctl.conf</a:t>
            </a:r>
            <a:r>
              <a:rPr b="1" lang="en" sz="1000">
                <a:solidFill>
                  <a:srgbClr val="292929"/>
                </a:solidFill>
                <a:latin typeface="Georgia"/>
                <a:ea typeface="Georgia"/>
                <a:cs typeface="Georgia"/>
                <a:sym typeface="Georgia"/>
              </a:rPr>
              <a:t> </a:t>
            </a:r>
            <a:r>
              <a:rPr lang="en" sz="1000">
                <a:solidFill>
                  <a:srgbClr val="292929"/>
                </a:solidFill>
                <a:latin typeface="Georgia"/>
                <a:ea typeface="Georgia"/>
                <a:cs typeface="Georgia"/>
                <a:sym typeface="Georgia"/>
              </a:rPr>
              <a:t>file.</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Executable Existence Checks</a:t>
            </a:r>
            <a:r>
              <a:rPr lang="en" sz="1000">
                <a:solidFill>
                  <a:srgbClr val="292929"/>
                </a:solidFill>
                <a:latin typeface="Georgia"/>
                <a:ea typeface="Georgia"/>
                <a:cs typeface="Georgia"/>
                <a:sym typeface="Georgia"/>
              </a:rPr>
              <a:t> : In these checks it looks up for various executable in PATH. Currently it checks for </a:t>
            </a:r>
            <a:r>
              <a:rPr b="1" i="1" lang="en" sz="1000">
                <a:solidFill>
                  <a:srgbClr val="292929"/>
                </a:solidFill>
                <a:latin typeface="Georgia"/>
                <a:ea typeface="Georgia"/>
                <a:cs typeface="Georgia"/>
                <a:sym typeface="Georgia"/>
              </a:rPr>
              <a:t>ip, iptables, mount, nsenter, ebtables, ethtool, socat, tc</a:t>
            </a:r>
            <a:r>
              <a:rPr lang="en" sz="1000">
                <a:solidFill>
                  <a:srgbClr val="292929"/>
                </a:solidFill>
                <a:latin typeface="Georgia"/>
                <a:ea typeface="Georgia"/>
                <a:cs typeface="Georgia"/>
                <a:sym typeface="Georgia"/>
              </a:rPr>
              <a:t> and </a:t>
            </a:r>
            <a:r>
              <a:rPr b="1" i="1" lang="en" sz="1000">
                <a:solidFill>
                  <a:srgbClr val="292929"/>
                </a:solidFill>
                <a:latin typeface="Georgia"/>
                <a:ea typeface="Georgia"/>
                <a:cs typeface="Georgia"/>
                <a:sym typeface="Georgia"/>
              </a:rPr>
              <a:t>touch</a:t>
            </a:r>
            <a:r>
              <a:rPr lang="en" sz="1000">
                <a:solidFill>
                  <a:srgbClr val="292929"/>
                </a:solidFill>
                <a:latin typeface="Georgia"/>
                <a:ea typeface="Georgia"/>
                <a:cs typeface="Georgia"/>
                <a:sym typeface="Georgia"/>
              </a:rPr>
              <a:t> executable.</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Extra Arguments Checks</a:t>
            </a:r>
            <a:r>
              <a:rPr lang="en" sz="1000">
                <a:solidFill>
                  <a:srgbClr val="292929"/>
                </a:solidFill>
                <a:latin typeface="Georgia"/>
                <a:ea typeface="Georgia"/>
                <a:cs typeface="Georgia"/>
                <a:sym typeface="Georgia"/>
              </a:rPr>
              <a:t> : It checks for validity of extra arguments for </a:t>
            </a:r>
            <a:r>
              <a:rPr b="1" i="1" lang="en" sz="1000">
                <a:solidFill>
                  <a:srgbClr val="292929"/>
                </a:solidFill>
                <a:latin typeface="Georgia"/>
                <a:ea typeface="Georgia"/>
                <a:cs typeface="Georgia"/>
                <a:sym typeface="Georgia"/>
              </a:rPr>
              <a:t>API Server, Controller Manager</a:t>
            </a:r>
            <a:r>
              <a:rPr lang="en" sz="1000">
                <a:solidFill>
                  <a:srgbClr val="292929"/>
                </a:solidFill>
                <a:latin typeface="Georgia"/>
                <a:ea typeface="Georgia"/>
                <a:cs typeface="Georgia"/>
                <a:sym typeface="Georgia"/>
              </a:rPr>
              <a:t> and </a:t>
            </a:r>
            <a:r>
              <a:rPr b="1" i="1" lang="en" sz="1000">
                <a:solidFill>
                  <a:srgbClr val="292929"/>
                </a:solidFill>
                <a:latin typeface="Georgia"/>
                <a:ea typeface="Georgia"/>
                <a:cs typeface="Georgia"/>
                <a:sym typeface="Georgia"/>
              </a:rPr>
              <a:t>Scheduler</a:t>
            </a:r>
            <a:r>
              <a:rPr lang="en" sz="1000">
                <a:solidFill>
                  <a:srgbClr val="292929"/>
                </a:solidFill>
                <a:latin typeface="Georgia"/>
                <a:ea typeface="Georgia"/>
                <a:cs typeface="Georgia"/>
                <a:sym typeface="Georgia"/>
              </a:rPr>
              <a:t> currently.</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Etcd Check</a:t>
            </a:r>
            <a:r>
              <a:rPr lang="en" sz="1000">
                <a:solidFill>
                  <a:srgbClr val="292929"/>
                </a:solidFill>
                <a:latin typeface="Georgia"/>
                <a:ea typeface="Georgia"/>
                <a:cs typeface="Georgia"/>
                <a:sym typeface="Georgia"/>
              </a:rPr>
              <a:t> : It checks for version of </a:t>
            </a:r>
            <a:r>
              <a:rPr b="1" lang="en" sz="1000">
                <a:solidFill>
                  <a:srgbClr val="292929"/>
                </a:solidFill>
                <a:latin typeface="Georgia"/>
                <a:ea typeface="Georgia"/>
                <a:cs typeface="Georgia"/>
                <a:sym typeface="Georgia"/>
              </a:rPr>
              <a:t>etcd</a:t>
            </a:r>
            <a:r>
              <a:rPr lang="en" sz="1000">
                <a:solidFill>
                  <a:srgbClr val="292929"/>
                </a:solidFill>
                <a:latin typeface="Georgia"/>
                <a:ea typeface="Georgia"/>
                <a:cs typeface="Georgia"/>
                <a:sym typeface="Georgia"/>
              </a:rPr>
              <a:t>.</a:t>
            </a:r>
            <a:endParaRPr sz="1000">
              <a:solidFill>
                <a:srgbClr val="292929"/>
              </a:solidFill>
              <a:latin typeface="Georgia"/>
              <a:ea typeface="Georgia"/>
              <a:cs typeface="Georgia"/>
              <a:sym typeface="Georgia"/>
            </a:endParaRPr>
          </a:p>
          <a:p>
            <a:pPr indent="-292100" lvl="0" marL="749300" rtl="0" algn="l">
              <a:lnSpc>
                <a:spcPct val="100000"/>
              </a:lnSpc>
              <a:spcBef>
                <a:spcPts val="0"/>
              </a:spcBef>
              <a:spcAft>
                <a:spcPts val="0"/>
              </a:spcAft>
              <a:buClr>
                <a:srgbClr val="292929"/>
              </a:buClr>
              <a:buSzPts val="1000"/>
              <a:buFont typeface="Georgia"/>
              <a:buChar char="●"/>
            </a:pPr>
            <a:r>
              <a:rPr b="1" lang="en" sz="1000">
                <a:solidFill>
                  <a:srgbClr val="292929"/>
                </a:solidFill>
                <a:latin typeface="Georgia"/>
                <a:ea typeface="Georgia"/>
                <a:cs typeface="Georgia"/>
                <a:sym typeface="Georgia"/>
              </a:rPr>
              <a:t>Authorization Mode Checks</a:t>
            </a:r>
            <a:r>
              <a:rPr lang="en" sz="1000">
                <a:solidFill>
                  <a:srgbClr val="292929"/>
                </a:solidFill>
                <a:latin typeface="Georgia"/>
                <a:ea typeface="Georgia"/>
                <a:cs typeface="Georgia"/>
                <a:sym typeface="Georgia"/>
              </a:rPr>
              <a:t> : It checks for config for specified authorization mode. If mode is </a:t>
            </a:r>
            <a:r>
              <a:rPr b="1" i="1" lang="en" sz="1000">
                <a:solidFill>
                  <a:srgbClr val="292929"/>
                </a:solidFill>
                <a:latin typeface="Georgia"/>
                <a:ea typeface="Georgia"/>
                <a:cs typeface="Georgia"/>
                <a:sym typeface="Georgia"/>
              </a:rPr>
              <a:t>ABAC</a:t>
            </a:r>
            <a:r>
              <a:rPr lang="en" sz="1000">
                <a:solidFill>
                  <a:srgbClr val="292929"/>
                </a:solidFill>
                <a:latin typeface="Georgia"/>
                <a:ea typeface="Georgia"/>
                <a:cs typeface="Georgia"/>
                <a:sym typeface="Georgia"/>
              </a:rPr>
              <a:t> then it checks for </a:t>
            </a:r>
            <a:r>
              <a:rPr b="1" i="1" lang="en" sz="1000">
                <a:solidFill>
                  <a:srgbClr val="292929"/>
                </a:solidFill>
                <a:latin typeface="Georgia"/>
                <a:ea typeface="Georgia"/>
                <a:cs typeface="Georgia"/>
                <a:sym typeface="Georgia"/>
              </a:rPr>
              <a:t>&lt;kubernetes_directory&gt;/abac_policy.json</a:t>
            </a:r>
            <a:r>
              <a:rPr lang="en" sz="1000">
                <a:solidFill>
                  <a:srgbClr val="292929"/>
                </a:solidFill>
                <a:latin typeface="Georgia"/>
                <a:ea typeface="Georgia"/>
                <a:cs typeface="Georgia"/>
                <a:sym typeface="Georgia"/>
              </a:rPr>
              <a:t>. If it is </a:t>
            </a:r>
            <a:r>
              <a:rPr b="1" i="1" lang="en" sz="1000">
                <a:solidFill>
                  <a:srgbClr val="292929"/>
                </a:solidFill>
                <a:latin typeface="Georgia"/>
                <a:ea typeface="Georgia"/>
                <a:cs typeface="Georgia"/>
                <a:sym typeface="Georgia"/>
              </a:rPr>
              <a:t>WebHooks</a:t>
            </a:r>
            <a:r>
              <a:rPr lang="en" sz="1000">
                <a:solidFill>
                  <a:srgbClr val="292929"/>
                </a:solidFill>
                <a:latin typeface="Georgia"/>
                <a:ea typeface="Georgia"/>
                <a:cs typeface="Georgia"/>
                <a:sym typeface="Georgia"/>
              </a:rPr>
              <a:t> then it looks for </a:t>
            </a:r>
            <a:r>
              <a:rPr b="1" i="1" lang="en" sz="1000">
                <a:solidFill>
                  <a:srgbClr val="292929"/>
                </a:solidFill>
                <a:latin typeface="Georgia"/>
                <a:ea typeface="Georgia"/>
                <a:cs typeface="Georgia"/>
                <a:sym typeface="Georgia"/>
              </a:rPr>
              <a:t>&lt;kubernetes_directory&gt;/webhook_authz.conf</a:t>
            </a:r>
            <a:r>
              <a:rPr lang="en" sz="1000">
                <a:solidFill>
                  <a:srgbClr val="292929"/>
                </a:solidFill>
                <a:latin typeface="Georgia"/>
                <a:ea typeface="Georgia"/>
                <a:cs typeface="Georgia"/>
                <a:sym typeface="Georgia"/>
              </a:rPr>
              <a:t>.</a:t>
            </a:r>
            <a:endParaRPr sz="1000">
              <a:solidFill>
                <a:srgbClr val="292929"/>
              </a:solidFill>
              <a:latin typeface="Georgia"/>
              <a:ea typeface="Georgia"/>
              <a:cs typeface="Georgia"/>
              <a:sym typeface="Georgia"/>
            </a:endParaRPr>
          </a:p>
          <a:p>
            <a:pPr indent="0" lvl="0" marL="0" rtl="0" algn="l">
              <a:lnSpc>
                <a:spcPct val="100000"/>
              </a:lnSpc>
              <a:spcBef>
                <a:spcPts val="0"/>
              </a:spcBef>
              <a:spcAft>
                <a:spcPts val="0"/>
              </a:spcAft>
              <a:buNone/>
            </a:pPr>
            <a:r>
              <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of resource and limits</a:t>
            </a:r>
            <a:endParaRPr/>
          </a:p>
        </p:txBody>
      </p:sp>
      <p:sp>
        <p:nvSpPr>
          <p:cNvPr id="420" name="Google Shape;420;p56"/>
          <p:cNvSpPr txBox="1"/>
          <p:nvPr>
            <p:ph idx="1" type="body"/>
          </p:nvPr>
        </p:nvSpPr>
        <p:spPr>
          <a:xfrm>
            <a:off x="164300" y="1152475"/>
            <a:ext cx="6987300" cy="3903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292929"/>
              </a:buClr>
              <a:buSzPts val="1200"/>
              <a:buFont typeface="Georgia"/>
              <a:buChar char="❏"/>
            </a:pPr>
            <a:r>
              <a:rPr lang="en" sz="1200">
                <a:solidFill>
                  <a:srgbClr val="292929"/>
                </a:solidFill>
              </a:rPr>
              <a:t>To make full use of resources in a Kubernetes cluster and improve scheduling efficiency, Kubernetes uses requests and limits to control resource allocation for containers. Each container can have its own requests and limits. These two parameters are specified by </a:t>
            </a:r>
            <a:r>
              <a:rPr b="1" lang="en" sz="1200">
                <a:solidFill>
                  <a:srgbClr val="292929"/>
                </a:solidFill>
              </a:rPr>
              <a:t>resources.requests</a:t>
            </a:r>
            <a:r>
              <a:rPr lang="en" sz="1200">
                <a:solidFill>
                  <a:srgbClr val="292929"/>
                </a:solidFill>
              </a:rPr>
              <a:t> and </a:t>
            </a:r>
            <a:r>
              <a:rPr b="1" lang="en" sz="1200">
                <a:solidFill>
                  <a:srgbClr val="292929"/>
                </a:solidFill>
              </a:rPr>
              <a:t>resources.limits</a:t>
            </a:r>
            <a:r>
              <a:rPr lang="en" sz="1200">
                <a:solidFill>
                  <a:srgbClr val="292929"/>
                </a:solidFill>
              </a:rPr>
              <a:t>.</a:t>
            </a:r>
            <a:endParaRPr sz="1200">
              <a:solidFill>
                <a:srgbClr val="292929"/>
              </a:solidFill>
            </a:endParaRPr>
          </a:p>
          <a:p>
            <a:pPr indent="0" lvl="0" marL="457200" rtl="0" algn="l">
              <a:lnSpc>
                <a:spcPct val="100000"/>
              </a:lnSpc>
              <a:spcBef>
                <a:spcPts val="0"/>
              </a:spcBef>
              <a:spcAft>
                <a:spcPts val="0"/>
              </a:spcAft>
              <a:buNone/>
            </a:pPr>
            <a:r>
              <a:t/>
            </a:r>
            <a:endParaRPr sz="1200">
              <a:solidFill>
                <a:srgbClr val="292929"/>
              </a:solidFill>
            </a:endParaRPr>
          </a:p>
          <a:p>
            <a:pPr indent="-304800" lvl="0" marL="457200" rtl="0" algn="l">
              <a:lnSpc>
                <a:spcPct val="100000"/>
              </a:lnSpc>
              <a:spcBef>
                <a:spcPts val="0"/>
              </a:spcBef>
              <a:spcAft>
                <a:spcPts val="0"/>
              </a:spcAft>
              <a:buClr>
                <a:srgbClr val="292929"/>
              </a:buClr>
              <a:buSzPts val="1200"/>
              <a:buChar char="❏"/>
            </a:pPr>
            <a:r>
              <a:rPr lang="en" sz="1200">
                <a:solidFill>
                  <a:srgbClr val="292929"/>
                </a:solidFill>
              </a:rPr>
              <a:t>Requests define the smallest amount of resources a container needs. </a:t>
            </a:r>
            <a:endParaRPr sz="1200">
              <a:solidFill>
                <a:srgbClr val="292929"/>
              </a:solidFill>
            </a:endParaRPr>
          </a:p>
          <a:p>
            <a:pPr indent="0" lvl="0" marL="457200" rtl="0" algn="l">
              <a:lnSpc>
                <a:spcPct val="100000"/>
              </a:lnSpc>
              <a:spcBef>
                <a:spcPts val="0"/>
              </a:spcBef>
              <a:spcAft>
                <a:spcPts val="0"/>
              </a:spcAft>
              <a:buNone/>
            </a:pPr>
            <a:r>
              <a:t/>
            </a:r>
            <a:endParaRPr sz="1200">
              <a:solidFill>
                <a:srgbClr val="292929"/>
              </a:solidFill>
            </a:endParaRPr>
          </a:p>
          <a:p>
            <a:pPr indent="-304800" lvl="0" marL="457200" rtl="0" algn="l">
              <a:lnSpc>
                <a:spcPct val="100000"/>
              </a:lnSpc>
              <a:spcBef>
                <a:spcPts val="0"/>
              </a:spcBef>
              <a:spcAft>
                <a:spcPts val="0"/>
              </a:spcAft>
              <a:buClr>
                <a:srgbClr val="292929"/>
              </a:buClr>
              <a:buSzPts val="1200"/>
              <a:buChar char="❏"/>
            </a:pPr>
            <a:r>
              <a:rPr lang="en" sz="1200">
                <a:solidFill>
                  <a:srgbClr val="292929"/>
                </a:solidFill>
              </a:rPr>
              <a:t>Limits determine the maximum amount of resources that a container can use, preventing resource shortage or machine crashes due to excessive resource consumption. If it is set to 0, it means no resource limit for the container. </a:t>
            </a:r>
            <a:endParaRPr sz="1200">
              <a:solidFill>
                <a:srgbClr val="292929"/>
              </a:solidFill>
            </a:endParaRPr>
          </a:p>
          <a:p>
            <a:pPr indent="0" lvl="0" marL="0" rtl="0" algn="l">
              <a:lnSpc>
                <a:spcPct val="100000"/>
              </a:lnSpc>
              <a:spcBef>
                <a:spcPts val="0"/>
              </a:spcBef>
              <a:spcAft>
                <a:spcPts val="0"/>
              </a:spcAft>
              <a:buNone/>
            </a:pPr>
            <a:r>
              <a:t/>
            </a:r>
            <a:endParaRPr sz="1200">
              <a:solidFill>
                <a:srgbClr val="292929"/>
              </a:solidFill>
            </a:endParaRPr>
          </a:p>
          <a:p>
            <a:pPr indent="-304800" lvl="0" marL="457200" marR="0" rtl="0" algn="l">
              <a:lnSpc>
                <a:spcPct val="100000"/>
              </a:lnSpc>
              <a:spcBef>
                <a:spcPts val="0"/>
              </a:spcBef>
              <a:spcAft>
                <a:spcPts val="0"/>
              </a:spcAft>
              <a:buClr>
                <a:srgbClr val="292929"/>
              </a:buClr>
              <a:buSzPts val="1200"/>
              <a:buChar char="❏"/>
            </a:pPr>
            <a:r>
              <a:rPr lang="en" sz="1200">
                <a:solidFill>
                  <a:srgbClr val="292929"/>
                </a:solidFill>
              </a:rPr>
              <a:t>In particular, if you set limits without specifying requests, Kubernetes considers the value of requests is the same as that of limits by default.</a:t>
            </a:r>
            <a:endParaRPr sz="1200">
              <a:solidFill>
                <a:srgbClr val="292929"/>
              </a:solidFill>
            </a:endParaRPr>
          </a:p>
          <a:p>
            <a:pPr indent="0" lvl="0" marL="0" rtl="0" algn="l">
              <a:lnSpc>
                <a:spcPct val="100000"/>
              </a:lnSpc>
              <a:spcBef>
                <a:spcPts val="0"/>
              </a:spcBef>
              <a:spcAft>
                <a:spcPts val="0"/>
              </a:spcAft>
              <a:buNone/>
            </a:pPr>
            <a:r>
              <a:t/>
            </a:r>
            <a:endParaRPr sz="1200">
              <a:solidFill>
                <a:srgbClr val="292929"/>
              </a:solidFill>
            </a:endParaRPr>
          </a:p>
          <a:p>
            <a:pPr indent="-304800" lvl="0" marL="457200" rtl="0" algn="l">
              <a:spcBef>
                <a:spcPts val="0"/>
              </a:spcBef>
              <a:spcAft>
                <a:spcPts val="0"/>
              </a:spcAft>
              <a:buClr>
                <a:srgbClr val="36435C"/>
              </a:buClr>
              <a:buSzPts val="1200"/>
              <a:buFont typeface="Roboto"/>
              <a:buChar char="●"/>
            </a:pPr>
            <a:r>
              <a:rPr lang="en" sz="1200">
                <a:solidFill>
                  <a:srgbClr val="292929"/>
                </a:solidFill>
              </a:rPr>
              <a:t>If services in a Pod are using more CPU resources than the limits specified, the Pod will be restricted but will not be killed. If no limit is set, a Pod can use all idle CPU resources.</a:t>
            </a:r>
            <a:endParaRPr sz="1200">
              <a:solidFill>
                <a:srgbClr val="292929"/>
              </a:solidFill>
            </a:endParaRPr>
          </a:p>
          <a:p>
            <a:pPr indent="-304800" lvl="0" marL="457200" rtl="0" algn="l">
              <a:spcBef>
                <a:spcPts val="0"/>
              </a:spcBef>
              <a:spcAft>
                <a:spcPts val="0"/>
              </a:spcAft>
              <a:buClr>
                <a:srgbClr val="36435C"/>
              </a:buClr>
              <a:buSzPts val="1200"/>
              <a:buFont typeface="Roboto"/>
              <a:buChar char="●"/>
            </a:pPr>
            <a:r>
              <a:rPr lang="en" sz="1200">
                <a:solidFill>
                  <a:srgbClr val="292929"/>
                </a:solidFill>
              </a:rPr>
              <a:t>If a Pod is using more memory resources than the limits specified, container processes in the Pod will be killed due to OOM. In this case, Kubernetes tends to restart the container on the original node or simply create another Pod.</a:t>
            </a:r>
            <a:endParaRPr sz="1200">
              <a:solidFill>
                <a:srgbClr val="292929"/>
              </a:solidFill>
            </a:endParaRPr>
          </a:p>
          <a:p>
            <a:pPr indent="-304800" lvl="0" marL="457200" rtl="0" algn="l">
              <a:spcBef>
                <a:spcPts val="0"/>
              </a:spcBef>
              <a:spcAft>
                <a:spcPts val="0"/>
              </a:spcAft>
              <a:buClr>
                <a:srgbClr val="36435C"/>
              </a:buClr>
              <a:buSzPts val="1200"/>
              <a:buFont typeface="Roboto"/>
              <a:buChar char="●"/>
            </a:pPr>
            <a:r>
              <a:rPr lang="en" sz="1200">
                <a:solidFill>
                  <a:srgbClr val="292929"/>
                </a:solidFill>
              </a:rPr>
              <a:t>0 &lt;= requests &lt;=Node Allocatable; requests &lt;= limits &lt;= Infinity.</a:t>
            </a:r>
            <a:endParaRPr sz="1200">
              <a:solidFill>
                <a:srgbClr val="292929"/>
              </a:solidFill>
            </a:endParaRPr>
          </a:p>
        </p:txBody>
      </p:sp>
      <p:pic>
        <p:nvPicPr>
          <p:cNvPr id="421" name="Google Shape;421;p56"/>
          <p:cNvPicPr preferRelativeResize="0"/>
          <p:nvPr/>
        </p:nvPicPr>
        <p:blipFill>
          <a:blip r:embed="rId3">
            <a:alphaModFix/>
          </a:blip>
          <a:stretch>
            <a:fillRect/>
          </a:stretch>
        </p:blipFill>
        <p:spPr>
          <a:xfrm>
            <a:off x="7151600" y="1247925"/>
            <a:ext cx="1838325" cy="1666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can </a:t>
            </a:r>
            <a:r>
              <a:rPr lang="en"/>
              <a:t>further Study</a:t>
            </a:r>
            <a:endParaRPr/>
          </a:p>
        </p:txBody>
      </p:sp>
      <p:sp>
        <p:nvSpPr>
          <p:cNvPr id="427" name="Google Shape;427;p57"/>
          <p:cNvSpPr txBox="1"/>
          <p:nvPr>
            <p:ph idx="1" type="body"/>
          </p:nvPr>
        </p:nvSpPr>
        <p:spPr>
          <a:xfrm>
            <a:off x="311700" y="1152475"/>
            <a:ext cx="8520600" cy="53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kubernetes support High availability in control plane.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r>
              <a:rPr lang="en"/>
              <a:t>	</a:t>
            </a:r>
            <a:endParaRPr/>
          </a:p>
        </p:txBody>
      </p:sp>
      <p:sp>
        <p:nvSpPr>
          <p:cNvPr id="433" name="Google Shape;433;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Upgrade the script to support multi node.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Links</a:t>
            </a:r>
            <a:endParaRPr/>
          </a:p>
        </p:txBody>
      </p:sp>
      <p:sp>
        <p:nvSpPr>
          <p:cNvPr id="439" name="Google Shape;43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u="sng">
                <a:solidFill>
                  <a:schemeClr val="hlink"/>
                </a:solidFill>
                <a:hlinkClick r:id="rId3"/>
              </a:rPr>
              <a:t>https://www.youtube.com/watch?v=BgrQ16r84pM</a:t>
            </a:r>
            <a:endParaRPr sz="1200"/>
          </a:p>
          <a:p>
            <a:pPr indent="0" lvl="0" marL="0" rtl="0" algn="l">
              <a:lnSpc>
                <a:spcPct val="100000"/>
              </a:lnSpc>
              <a:spcBef>
                <a:spcPts val="0"/>
              </a:spcBef>
              <a:spcAft>
                <a:spcPts val="0"/>
              </a:spcAft>
              <a:buNone/>
            </a:pPr>
            <a:r>
              <a:rPr lang="en" sz="1200" u="sng">
                <a:solidFill>
                  <a:schemeClr val="hlink"/>
                </a:solidFill>
                <a:hlinkClick r:id="rId4"/>
              </a:rPr>
              <a:t>https://www.ianlewis.org/en/how-kubeadm-initializes-your-kubernetes-master</a:t>
            </a:r>
            <a:endParaRPr sz="1200"/>
          </a:p>
          <a:p>
            <a:pPr indent="0" lvl="0" marL="0" rtl="0" algn="l">
              <a:lnSpc>
                <a:spcPct val="100000"/>
              </a:lnSpc>
              <a:spcBef>
                <a:spcPts val="0"/>
              </a:spcBef>
              <a:spcAft>
                <a:spcPts val="0"/>
              </a:spcAft>
              <a:buNone/>
            </a:pPr>
            <a:r>
              <a:rPr lang="en" sz="1200" u="sng">
                <a:solidFill>
                  <a:schemeClr val="hlink"/>
                </a:solidFill>
                <a:hlinkClick r:id="rId5"/>
              </a:rPr>
              <a:t>https://kubernetes.io/docs/concepts/</a:t>
            </a:r>
            <a:endParaRPr sz="1200"/>
          </a:p>
          <a:p>
            <a:pPr indent="0" lvl="0" marL="0" rtl="0" algn="l">
              <a:lnSpc>
                <a:spcPct val="100000"/>
              </a:lnSpc>
              <a:spcBef>
                <a:spcPts val="0"/>
              </a:spcBef>
              <a:spcAft>
                <a:spcPts val="0"/>
              </a:spcAft>
              <a:buNone/>
            </a:pPr>
            <a:r>
              <a:rPr lang="en" sz="1200" u="sng">
                <a:solidFill>
                  <a:schemeClr val="hlink"/>
                </a:solidFill>
                <a:hlinkClick r:id="rId6"/>
              </a:rPr>
              <a:t>https://kubernetes.io/docs/reference/setup-tools/kubeadm/kubeadm-init/</a:t>
            </a:r>
            <a:endParaRPr sz="1200"/>
          </a:p>
          <a:p>
            <a:pPr indent="0" lvl="0" marL="0" rtl="0" algn="l">
              <a:lnSpc>
                <a:spcPct val="100000"/>
              </a:lnSpc>
              <a:spcBef>
                <a:spcPts val="0"/>
              </a:spcBef>
              <a:spcAft>
                <a:spcPts val="0"/>
              </a:spcAft>
              <a:buNone/>
            </a:pPr>
            <a:r>
              <a:rPr lang="en" sz="1200" u="sng">
                <a:solidFill>
                  <a:schemeClr val="hlink"/>
                </a:solidFill>
                <a:hlinkClick r:id="rId7"/>
              </a:rPr>
              <a:t>https://www.nginx.com/blog/what-are-namespaces-cgroups-how-do-they-work/</a:t>
            </a:r>
            <a:endParaRPr sz="1200"/>
          </a:p>
          <a:p>
            <a:pPr indent="0" lvl="0" marL="0" rtl="0" algn="l">
              <a:lnSpc>
                <a:spcPct val="100000"/>
              </a:lnSpc>
              <a:spcBef>
                <a:spcPts val="0"/>
              </a:spcBef>
              <a:spcAft>
                <a:spcPts val="0"/>
              </a:spcAft>
              <a:buNone/>
            </a:pPr>
            <a:r>
              <a:rPr lang="en" sz="1200" u="sng">
                <a:solidFill>
                  <a:schemeClr val="hlink"/>
                </a:solidFill>
                <a:hlinkClick r:id="rId8"/>
              </a:rPr>
              <a:t>https://medium.com/google-cloud/kubernetes-101-pods-nodes-containers-and-clusters-c1509e409e16</a:t>
            </a:r>
            <a:endParaRPr sz="1200"/>
          </a:p>
          <a:p>
            <a:pPr indent="0" lvl="0" marL="0" rtl="0" algn="l">
              <a:lnSpc>
                <a:spcPct val="100000"/>
              </a:lnSpc>
              <a:spcBef>
                <a:spcPts val="0"/>
              </a:spcBef>
              <a:spcAft>
                <a:spcPts val="0"/>
              </a:spcAft>
              <a:buNone/>
            </a:pPr>
            <a:r>
              <a:rPr lang="en" sz="1200" u="sng">
                <a:solidFill>
                  <a:schemeClr val="hlink"/>
                </a:solidFill>
                <a:hlinkClick r:id="rId9"/>
              </a:rPr>
              <a:t>https://learnk8s.io/troubleshooting-deployments</a:t>
            </a:r>
            <a:endParaRPr sz="1200"/>
          </a:p>
          <a:p>
            <a:pPr indent="0" lvl="0" marL="0" rtl="0" algn="l">
              <a:lnSpc>
                <a:spcPct val="100000"/>
              </a:lnSpc>
              <a:spcBef>
                <a:spcPts val="0"/>
              </a:spcBef>
              <a:spcAft>
                <a:spcPts val="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600">
                <a:solidFill>
                  <a:srgbClr val="666666"/>
                </a:solidFill>
              </a:rPr>
              <a:t>System Architecture: Monolithic -&gt; SOA -&gt; Microservice</a:t>
            </a:r>
            <a:endParaRPr sz="2600">
              <a:solidFill>
                <a:srgbClr val="666666"/>
              </a:solidFill>
              <a:latin typeface="Roboto Medium"/>
              <a:ea typeface="Roboto Medium"/>
              <a:cs typeface="Roboto Medium"/>
              <a:sym typeface="Roboto Medium"/>
            </a:endParaRPr>
          </a:p>
        </p:txBody>
      </p:sp>
      <p:sp>
        <p:nvSpPr>
          <p:cNvPr id="79" name="Google Shape;79;p15"/>
          <p:cNvSpPr txBox="1"/>
          <p:nvPr/>
        </p:nvSpPr>
        <p:spPr>
          <a:xfrm>
            <a:off x="5617175" y="1042775"/>
            <a:ext cx="29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80" name="Google Shape;80;p15"/>
          <p:cNvPicPr preferRelativeResize="0"/>
          <p:nvPr/>
        </p:nvPicPr>
        <p:blipFill>
          <a:blip r:embed="rId3">
            <a:alphaModFix/>
          </a:blip>
          <a:stretch>
            <a:fillRect/>
          </a:stretch>
        </p:blipFill>
        <p:spPr>
          <a:xfrm>
            <a:off x="4836600" y="941525"/>
            <a:ext cx="4094050" cy="1822200"/>
          </a:xfrm>
          <a:prstGeom prst="rect">
            <a:avLst/>
          </a:prstGeom>
          <a:noFill/>
          <a:ln cap="flat" cmpd="sng" w="9525">
            <a:solidFill>
              <a:schemeClr val="dk1"/>
            </a:solidFill>
            <a:prstDash val="solid"/>
            <a:round/>
            <a:headEnd len="sm" w="sm" type="none"/>
            <a:tailEnd len="sm" w="sm" type="none"/>
          </a:ln>
        </p:spPr>
      </p:pic>
      <p:graphicFrame>
        <p:nvGraphicFramePr>
          <p:cNvPr id="81" name="Google Shape;81;p15"/>
          <p:cNvGraphicFramePr/>
          <p:nvPr/>
        </p:nvGraphicFramePr>
        <p:xfrm>
          <a:off x="152425" y="1017725"/>
          <a:ext cx="3000000" cy="3000000"/>
        </p:xfrm>
        <a:graphic>
          <a:graphicData uri="http://schemas.openxmlformats.org/drawingml/2006/table">
            <a:tbl>
              <a:tblPr>
                <a:noFill/>
                <a:tableStyleId>{E8F0C5F8-2493-4676-A605-FBDB942F336E}</a:tableStyleId>
              </a:tblPr>
              <a:tblGrid>
                <a:gridCol w="2168900"/>
                <a:gridCol w="2168900"/>
              </a:tblGrid>
              <a:tr h="913900">
                <a:tc gridSpan="2">
                  <a:txBody>
                    <a:bodyPr/>
                    <a:lstStyle/>
                    <a:p>
                      <a:pPr indent="0" lvl="0" marL="0" rtl="0" algn="l">
                        <a:spcBef>
                          <a:spcPts val="0"/>
                        </a:spcBef>
                        <a:spcAft>
                          <a:spcPts val="0"/>
                        </a:spcAft>
                        <a:buNone/>
                      </a:pPr>
                      <a:r>
                        <a:rPr b="1" lang="en" sz="900"/>
                        <a:t>Monolith: </a:t>
                      </a:r>
                      <a:r>
                        <a:rPr lang="en" sz="900"/>
                        <a:t>A</a:t>
                      </a:r>
                      <a:r>
                        <a:rPr lang="en" sz="900"/>
                        <a:t> monolithic pattern refers to a single indivisible unit. The concept of monolithic software lies in different components of an application being combined into a single program on a single platform. Usually, a monolithic app consists of a database, client-side user interface, and server-side application. </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hMerge="1"/>
              </a:tr>
              <a:tr h="822525">
                <a:tc>
                  <a:txBody>
                    <a:bodyPr/>
                    <a:lstStyle/>
                    <a:p>
                      <a:pPr indent="0" lvl="0" marL="0" rtl="0" algn="l">
                        <a:spcBef>
                          <a:spcPts val="0"/>
                        </a:spcBef>
                        <a:spcAft>
                          <a:spcPts val="0"/>
                        </a:spcAft>
                        <a:buNone/>
                      </a:pPr>
                      <a:r>
                        <a:rPr b="1" lang="en" sz="900"/>
                        <a:t>Pros</a:t>
                      </a:r>
                      <a:r>
                        <a:rPr lang="en" sz="900"/>
                        <a:t>: </a:t>
                      </a:r>
                      <a:endParaRPr sz="900"/>
                    </a:p>
                    <a:p>
                      <a:pPr indent="0" lvl="0" marL="0" rtl="0" algn="l">
                        <a:spcBef>
                          <a:spcPts val="0"/>
                        </a:spcBef>
                        <a:spcAft>
                          <a:spcPts val="0"/>
                        </a:spcAft>
                        <a:buClr>
                          <a:schemeClr val="dk1"/>
                        </a:buClr>
                        <a:buSzPts val="1100"/>
                        <a:buFont typeface="Arial"/>
                        <a:buNone/>
                      </a:pPr>
                      <a:r>
                        <a:rPr lang="en" sz="900"/>
                        <a:t>Simpler development and deployment</a:t>
                      </a:r>
                      <a:endParaRPr sz="900"/>
                    </a:p>
                    <a:p>
                      <a:pPr indent="0" lvl="0" marL="0" rtl="0" algn="l">
                        <a:spcBef>
                          <a:spcPts val="0"/>
                        </a:spcBef>
                        <a:spcAft>
                          <a:spcPts val="0"/>
                        </a:spcAft>
                        <a:buClr>
                          <a:schemeClr val="dk1"/>
                        </a:buClr>
                        <a:buSzPts val="1100"/>
                        <a:buFont typeface="Arial"/>
                        <a:buNone/>
                      </a:pPr>
                      <a:r>
                        <a:rPr lang="en" sz="900"/>
                        <a:t>Fewer cross-cutting concerns</a:t>
                      </a:r>
                      <a:endParaRPr sz="900"/>
                    </a:p>
                    <a:p>
                      <a:pPr indent="0" lvl="0" marL="0" rtl="0" algn="l">
                        <a:spcBef>
                          <a:spcPts val="0"/>
                        </a:spcBef>
                        <a:spcAft>
                          <a:spcPts val="0"/>
                        </a:spcAft>
                        <a:buNone/>
                      </a:pPr>
                      <a:r>
                        <a:rPr lang="en" sz="900"/>
                        <a:t>Better performance</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Cons</a:t>
                      </a:r>
                      <a:r>
                        <a:rPr lang="en" sz="900"/>
                        <a:t>: </a:t>
                      </a:r>
                      <a:endParaRPr sz="900"/>
                    </a:p>
                    <a:p>
                      <a:pPr indent="0" lvl="0" marL="0" rtl="0" algn="l">
                        <a:spcBef>
                          <a:spcPts val="0"/>
                        </a:spcBef>
                        <a:spcAft>
                          <a:spcPts val="0"/>
                        </a:spcAft>
                        <a:buClr>
                          <a:schemeClr val="dk1"/>
                        </a:buClr>
                        <a:buSzPts val="1100"/>
                        <a:buFont typeface="Arial"/>
                        <a:buNone/>
                      </a:pPr>
                      <a:r>
                        <a:rPr lang="en" sz="900"/>
                        <a:t>Codebase gets cumbersome over time</a:t>
                      </a:r>
                      <a:endParaRPr sz="900"/>
                    </a:p>
                    <a:p>
                      <a:pPr indent="0" lvl="0" marL="0" rtl="0" algn="l">
                        <a:spcBef>
                          <a:spcPts val="0"/>
                        </a:spcBef>
                        <a:spcAft>
                          <a:spcPts val="0"/>
                        </a:spcAft>
                        <a:buClr>
                          <a:schemeClr val="dk1"/>
                        </a:buClr>
                        <a:buSzPts val="1100"/>
                        <a:buFont typeface="Arial"/>
                        <a:buNone/>
                      </a:pPr>
                      <a:r>
                        <a:rPr lang="en" sz="900"/>
                        <a:t>Difficult to adopt new technologies</a:t>
                      </a:r>
                      <a:endParaRPr sz="900"/>
                    </a:p>
                    <a:p>
                      <a:pPr indent="0" lvl="0" marL="0" rtl="0" algn="l">
                        <a:spcBef>
                          <a:spcPts val="0"/>
                        </a:spcBef>
                        <a:spcAft>
                          <a:spcPts val="0"/>
                        </a:spcAft>
                        <a:buNone/>
                      </a:pPr>
                      <a:r>
                        <a:rPr lang="en" sz="900"/>
                        <a:t>Limited agility</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999"/>
                    </a:solidFill>
                  </a:tcPr>
                </a:tc>
              </a:tr>
            </a:tbl>
          </a:graphicData>
        </a:graphic>
      </p:graphicFrame>
      <p:graphicFrame>
        <p:nvGraphicFramePr>
          <p:cNvPr id="82" name="Google Shape;82;p15"/>
          <p:cNvGraphicFramePr/>
          <p:nvPr/>
        </p:nvGraphicFramePr>
        <p:xfrm>
          <a:off x="152425" y="2836000"/>
          <a:ext cx="3000000" cy="3000000"/>
        </p:xfrm>
        <a:graphic>
          <a:graphicData uri="http://schemas.openxmlformats.org/drawingml/2006/table">
            <a:tbl>
              <a:tblPr>
                <a:noFill/>
                <a:tableStyleId>{E8F0C5F8-2493-4676-A605-FBDB942F336E}</a:tableStyleId>
              </a:tblPr>
              <a:tblGrid>
                <a:gridCol w="2168900"/>
                <a:gridCol w="2168900"/>
              </a:tblGrid>
              <a:tr h="1119450">
                <a:tc gridSpan="2">
                  <a:txBody>
                    <a:bodyPr/>
                    <a:lstStyle/>
                    <a:p>
                      <a:pPr indent="0" lvl="0" marL="0" rtl="0" algn="l">
                        <a:spcBef>
                          <a:spcPts val="0"/>
                        </a:spcBef>
                        <a:spcAft>
                          <a:spcPts val="0"/>
                        </a:spcAft>
                        <a:buNone/>
                      </a:pPr>
                      <a:r>
                        <a:rPr b="1" lang="en" sz="900"/>
                        <a:t>SOA: </a:t>
                      </a:r>
                      <a:r>
                        <a:rPr lang="en" sz="900"/>
                        <a:t>A service-oriented architecture (SOA) is a software architecture style that refers to an application composed of discrete and loosely coupled software agents that perform a required function. Follows “share-as-much-as-possible” architecture approach. SOA has two main roles: a service provider and a service consumer. Both of these roles can be played by a software agent. The concept of SOA lies in the following: an application can be designed and built in a way that its modules are integrated seamlessly and can be easily reused.</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hMerge="1"/>
              </a:tr>
              <a:tr h="901075">
                <a:tc>
                  <a:txBody>
                    <a:bodyPr/>
                    <a:lstStyle/>
                    <a:p>
                      <a:pPr indent="0" lvl="0" marL="0" rtl="0" algn="l">
                        <a:spcBef>
                          <a:spcPts val="0"/>
                        </a:spcBef>
                        <a:spcAft>
                          <a:spcPts val="0"/>
                        </a:spcAft>
                        <a:buNone/>
                      </a:pPr>
                      <a:r>
                        <a:rPr b="1" lang="en" sz="900"/>
                        <a:t>Pros</a:t>
                      </a:r>
                      <a:r>
                        <a:rPr lang="en" sz="900"/>
                        <a:t>: </a:t>
                      </a:r>
                      <a:endParaRPr sz="900"/>
                    </a:p>
                    <a:p>
                      <a:pPr indent="0" lvl="0" marL="0" rtl="0" algn="l">
                        <a:spcBef>
                          <a:spcPts val="0"/>
                        </a:spcBef>
                        <a:spcAft>
                          <a:spcPts val="0"/>
                        </a:spcAft>
                        <a:buNone/>
                      </a:pPr>
                      <a:r>
                        <a:rPr lang="en" sz="900"/>
                        <a:t>Reusability of services</a:t>
                      </a:r>
                      <a:endParaRPr sz="900"/>
                    </a:p>
                    <a:p>
                      <a:pPr indent="0" lvl="0" marL="0" rtl="0" algn="l">
                        <a:spcBef>
                          <a:spcPts val="0"/>
                        </a:spcBef>
                        <a:spcAft>
                          <a:spcPts val="0"/>
                        </a:spcAft>
                        <a:buNone/>
                      </a:pPr>
                      <a:r>
                        <a:rPr lang="en" sz="900"/>
                        <a:t>Better maintainability</a:t>
                      </a:r>
                      <a:endParaRPr sz="900"/>
                    </a:p>
                    <a:p>
                      <a:pPr indent="0" lvl="0" marL="0" rtl="0" algn="l">
                        <a:spcBef>
                          <a:spcPts val="0"/>
                        </a:spcBef>
                        <a:spcAft>
                          <a:spcPts val="0"/>
                        </a:spcAft>
                        <a:buNone/>
                      </a:pPr>
                      <a:r>
                        <a:rPr lang="en" sz="900"/>
                        <a:t>Higher reliability</a:t>
                      </a:r>
                      <a:endParaRPr sz="900"/>
                    </a:p>
                    <a:p>
                      <a:pPr indent="0" lvl="0" marL="0" rtl="0" algn="l">
                        <a:spcBef>
                          <a:spcPts val="0"/>
                        </a:spcBef>
                        <a:spcAft>
                          <a:spcPts val="0"/>
                        </a:spcAft>
                        <a:buNone/>
                      </a:pPr>
                      <a:r>
                        <a:rPr lang="en" sz="900"/>
                        <a:t>Parallel development</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Cons</a:t>
                      </a:r>
                      <a:r>
                        <a:rPr lang="en" sz="900"/>
                        <a:t>: </a:t>
                      </a:r>
                      <a:endParaRPr sz="900"/>
                    </a:p>
                    <a:p>
                      <a:pPr indent="0" lvl="0" marL="0" rtl="0" algn="l">
                        <a:spcBef>
                          <a:spcPts val="0"/>
                        </a:spcBef>
                        <a:spcAft>
                          <a:spcPts val="0"/>
                        </a:spcAft>
                        <a:buNone/>
                      </a:pPr>
                      <a:r>
                        <a:rPr lang="en" sz="900"/>
                        <a:t>Complex management</a:t>
                      </a:r>
                      <a:endParaRPr sz="900"/>
                    </a:p>
                    <a:p>
                      <a:pPr indent="0" lvl="0" marL="0" rtl="0" algn="l">
                        <a:spcBef>
                          <a:spcPts val="0"/>
                        </a:spcBef>
                        <a:spcAft>
                          <a:spcPts val="0"/>
                        </a:spcAft>
                        <a:buNone/>
                      </a:pPr>
                      <a:r>
                        <a:rPr lang="en" sz="900"/>
                        <a:t>High investment costs</a:t>
                      </a:r>
                      <a:endParaRPr sz="900"/>
                    </a:p>
                    <a:p>
                      <a:pPr indent="0" lvl="0" marL="0" rtl="0" algn="l">
                        <a:spcBef>
                          <a:spcPts val="0"/>
                        </a:spcBef>
                        <a:spcAft>
                          <a:spcPts val="0"/>
                        </a:spcAft>
                        <a:buNone/>
                      </a:pPr>
                      <a:r>
                        <a:rPr lang="en" sz="900"/>
                        <a:t>Extra overload</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999"/>
                    </a:solidFill>
                  </a:tcPr>
                </a:tc>
              </a:tr>
            </a:tbl>
          </a:graphicData>
        </a:graphic>
      </p:graphicFrame>
      <p:graphicFrame>
        <p:nvGraphicFramePr>
          <p:cNvPr id="83" name="Google Shape;83;p15"/>
          <p:cNvGraphicFramePr/>
          <p:nvPr/>
        </p:nvGraphicFramePr>
        <p:xfrm>
          <a:off x="4806200" y="2836000"/>
          <a:ext cx="3000000" cy="3000000"/>
        </p:xfrm>
        <a:graphic>
          <a:graphicData uri="http://schemas.openxmlformats.org/drawingml/2006/table">
            <a:tbl>
              <a:tblPr>
                <a:noFill/>
                <a:tableStyleId>{E8F0C5F8-2493-4676-A605-FBDB942F336E}</a:tableStyleId>
              </a:tblPr>
              <a:tblGrid>
                <a:gridCol w="2168900"/>
                <a:gridCol w="1955550"/>
              </a:tblGrid>
              <a:tr h="1119450">
                <a:tc gridSpan="2">
                  <a:txBody>
                    <a:bodyPr/>
                    <a:lstStyle/>
                    <a:p>
                      <a:pPr indent="0" lvl="0" marL="0" rtl="0" algn="l">
                        <a:spcBef>
                          <a:spcPts val="0"/>
                        </a:spcBef>
                        <a:spcAft>
                          <a:spcPts val="0"/>
                        </a:spcAft>
                        <a:buNone/>
                      </a:pPr>
                      <a:r>
                        <a:rPr b="1" lang="en" sz="900"/>
                        <a:t>Mirco service: </a:t>
                      </a:r>
                      <a:r>
                        <a:rPr lang="en" sz="900"/>
                        <a:t>A Microservice is a type of service-oriented software architecture that focuses on building a series of autonomous components that make up an app. Follows “share-as-little-as-possible” architecture approach. Unlike monolithic apps built as a single indivisible unit, microservice apps consist of multiple independent components that are glued together with APIs.</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hMerge="1"/>
              </a:tr>
              <a:tr h="901075">
                <a:tc>
                  <a:txBody>
                    <a:bodyPr/>
                    <a:lstStyle/>
                    <a:p>
                      <a:pPr indent="0" lvl="0" marL="0" rtl="0" algn="l">
                        <a:spcBef>
                          <a:spcPts val="0"/>
                        </a:spcBef>
                        <a:spcAft>
                          <a:spcPts val="0"/>
                        </a:spcAft>
                        <a:buNone/>
                      </a:pPr>
                      <a:r>
                        <a:rPr b="1" lang="en" sz="900"/>
                        <a:t>Pros</a:t>
                      </a:r>
                      <a:r>
                        <a:rPr lang="en" sz="900"/>
                        <a:t>: </a:t>
                      </a:r>
                      <a:endParaRPr sz="900"/>
                    </a:p>
                    <a:p>
                      <a:pPr indent="0" lvl="0" marL="0" rtl="0" algn="l">
                        <a:spcBef>
                          <a:spcPts val="0"/>
                        </a:spcBef>
                        <a:spcAft>
                          <a:spcPts val="0"/>
                        </a:spcAft>
                        <a:buNone/>
                      </a:pPr>
                      <a:r>
                        <a:rPr lang="en" sz="900"/>
                        <a:t>Easy to develop, test, and deploy</a:t>
                      </a:r>
                      <a:endParaRPr sz="900"/>
                    </a:p>
                    <a:p>
                      <a:pPr indent="0" lvl="0" marL="0" rtl="0" algn="l">
                        <a:spcBef>
                          <a:spcPts val="0"/>
                        </a:spcBef>
                        <a:spcAft>
                          <a:spcPts val="0"/>
                        </a:spcAft>
                        <a:buNone/>
                      </a:pPr>
                      <a:r>
                        <a:rPr lang="en" sz="900"/>
                        <a:t>Increased agility</a:t>
                      </a:r>
                      <a:endParaRPr sz="900"/>
                    </a:p>
                    <a:p>
                      <a:pPr indent="0" lvl="0" marL="0" rtl="0" algn="l">
                        <a:spcBef>
                          <a:spcPts val="0"/>
                        </a:spcBef>
                        <a:spcAft>
                          <a:spcPts val="0"/>
                        </a:spcAft>
                        <a:buNone/>
                      </a:pPr>
                      <a:r>
                        <a:rPr lang="en" sz="900"/>
                        <a:t>Ability to scale horizontally</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Cons</a:t>
                      </a:r>
                      <a:r>
                        <a:rPr lang="en" sz="900"/>
                        <a:t>: </a:t>
                      </a:r>
                      <a:endParaRPr sz="900"/>
                    </a:p>
                    <a:p>
                      <a:pPr indent="0" lvl="0" marL="0" rtl="0" algn="l">
                        <a:spcBef>
                          <a:spcPts val="0"/>
                        </a:spcBef>
                        <a:spcAft>
                          <a:spcPts val="0"/>
                        </a:spcAft>
                        <a:buNone/>
                      </a:pPr>
                      <a:r>
                        <a:rPr lang="en" sz="900"/>
                        <a:t>Complexity</a:t>
                      </a:r>
                      <a:endParaRPr sz="900"/>
                    </a:p>
                    <a:p>
                      <a:pPr indent="0" lvl="0" marL="0" rtl="0" algn="l">
                        <a:spcBef>
                          <a:spcPts val="0"/>
                        </a:spcBef>
                        <a:spcAft>
                          <a:spcPts val="0"/>
                        </a:spcAft>
                        <a:buNone/>
                      </a:pPr>
                      <a:r>
                        <a:rPr lang="en" sz="900"/>
                        <a:t>Security concerns</a:t>
                      </a:r>
                      <a:endParaRPr sz="900"/>
                    </a:p>
                    <a:p>
                      <a:pPr indent="0" lvl="0" marL="0" rtl="0" algn="l">
                        <a:spcBef>
                          <a:spcPts val="0"/>
                        </a:spcBef>
                        <a:spcAft>
                          <a:spcPts val="0"/>
                        </a:spcAft>
                        <a:buNone/>
                      </a:pPr>
                      <a:r>
                        <a:rPr lang="en" sz="900"/>
                        <a:t>Different programming languages</a:t>
                      </a:r>
                      <a:endParaRPr sz="9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A9999"/>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 </a:t>
            </a:r>
            <a:r>
              <a:rPr lang="en"/>
              <a:t>Architecture</a:t>
            </a:r>
            <a:endParaRPr/>
          </a:p>
        </p:txBody>
      </p:sp>
      <p:sp>
        <p:nvSpPr>
          <p:cNvPr id="89" name="Google Shape;89;p16"/>
          <p:cNvSpPr txBox="1"/>
          <p:nvPr>
            <p:ph idx="1" type="body"/>
          </p:nvPr>
        </p:nvSpPr>
        <p:spPr>
          <a:xfrm>
            <a:off x="443100" y="2378675"/>
            <a:ext cx="4175700" cy="18180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lang="en" sz="1600">
                <a:solidFill>
                  <a:srgbClr val="161616"/>
                </a:solidFill>
                <a:highlight>
                  <a:srgbClr val="FFFFFF"/>
                </a:highlight>
                <a:latin typeface="Arial"/>
                <a:ea typeface="Arial"/>
                <a:cs typeface="Arial"/>
                <a:sym typeface="Arial"/>
              </a:rPr>
              <a:t>Wh</a:t>
            </a:r>
            <a:r>
              <a:rPr lang="en" sz="1600">
                <a:solidFill>
                  <a:srgbClr val="161616"/>
                </a:solidFill>
                <a:highlight>
                  <a:srgbClr val="FFFFFF"/>
                </a:highlight>
                <a:latin typeface="Arial"/>
                <a:ea typeface="Arial"/>
                <a:cs typeface="Arial"/>
                <a:sym typeface="Arial"/>
              </a:rPr>
              <a:t>y use a microservices architecture?</a:t>
            </a:r>
            <a:endParaRPr sz="1600">
              <a:solidFill>
                <a:srgbClr val="161616"/>
              </a:solidFill>
              <a:highlight>
                <a:srgbClr val="FFFFFF"/>
              </a:highlight>
              <a:latin typeface="Arial"/>
              <a:ea typeface="Arial"/>
              <a:cs typeface="Arial"/>
              <a:sym typeface="Arial"/>
            </a:endParaRPr>
          </a:p>
          <a:p>
            <a:pPr indent="-279400" lvl="0" marL="457200" rtl="0" algn="l">
              <a:lnSpc>
                <a:spcPct val="115000"/>
              </a:lnSpc>
              <a:spcBef>
                <a:spcPts val="400"/>
              </a:spcBef>
              <a:spcAft>
                <a:spcPts val="0"/>
              </a:spcAft>
              <a:buClr>
                <a:srgbClr val="161616"/>
              </a:buClr>
              <a:buSzPts val="800"/>
              <a:buFont typeface="Arial"/>
              <a:buChar char="❏"/>
            </a:pPr>
            <a:r>
              <a:rPr lang="en" sz="800">
                <a:solidFill>
                  <a:srgbClr val="161616"/>
                </a:solidFill>
                <a:latin typeface="Arial"/>
                <a:ea typeface="Arial"/>
                <a:cs typeface="Arial"/>
                <a:sym typeface="Arial"/>
              </a:rPr>
              <a:t>Developers will work on a smaller codebase compared to a larger one in a monolithic app.</a:t>
            </a:r>
            <a:endParaRPr sz="800">
              <a:solidFill>
                <a:srgbClr val="161616"/>
              </a:solidFill>
              <a:latin typeface="Arial"/>
              <a:ea typeface="Arial"/>
              <a:cs typeface="Arial"/>
              <a:sym typeface="Arial"/>
            </a:endParaRPr>
          </a:p>
          <a:p>
            <a:pPr indent="-279400" lvl="0" marL="457200" rtl="0" algn="l">
              <a:lnSpc>
                <a:spcPct val="115000"/>
              </a:lnSpc>
              <a:spcBef>
                <a:spcPts val="0"/>
              </a:spcBef>
              <a:spcAft>
                <a:spcPts val="0"/>
              </a:spcAft>
              <a:buClr>
                <a:srgbClr val="161616"/>
              </a:buClr>
              <a:buSzPts val="800"/>
              <a:buFont typeface="Arial"/>
              <a:buChar char="❏"/>
            </a:pPr>
            <a:r>
              <a:rPr lang="en" sz="800">
                <a:solidFill>
                  <a:srgbClr val="161616"/>
                </a:solidFill>
                <a:latin typeface="Arial"/>
                <a:ea typeface="Arial"/>
                <a:cs typeface="Arial"/>
                <a:sym typeface="Arial"/>
              </a:rPr>
              <a:t>Responsibilities of the developers will be more defined.</a:t>
            </a:r>
            <a:endParaRPr sz="800">
              <a:solidFill>
                <a:srgbClr val="161616"/>
              </a:solidFill>
              <a:latin typeface="Arial"/>
              <a:ea typeface="Arial"/>
              <a:cs typeface="Arial"/>
              <a:sym typeface="Arial"/>
            </a:endParaRPr>
          </a:p>
          <a:p>
            <a:pPr indent="-279400" lvl="0" marL="457200" rtl="0" algn="l">
              <a:lnSpc>
                <a:spcPct val="115000"/>
              </a:lnSpc>
              <a:spcBef>
                <a:spcPts val="0"/>
              </a:spcBef>
              <a:spcAft>
                <a:spcPts val="0"/>
              </a:spcAft>
              <a:buClr>
                <a:srgbClr val="161616"/>
              </a:buClr>
              <a:buSzPts val="800"/>
              <a:buFont typeface="Arial"/>
              <a:buChar char="❏"/>
            </a:pPr>
            <a:r>
              <a:rPr lang="en" sz="800">
                <a:solidFill>
                  <a:srgbClr val="161616"/>
                </a:solidFill>
                <a:latin typeface="Arial"/>
                <a:ea typeface="Arial"/>
                <a:cs typeface="Arial"/>
                <a:sym typeface="Arial"/>
              </a:rPr>
              <a:t>The application's technology stack can differ through microservices.</a:t>
            </a:r>
            <a:endParaRPr sz="800">
              <a:solidFill>
                <a:srgbClr val="161616"/>
              </a:solidFill>
              <a:latin typeface="Arial"/>
              <a:ea typeface="Arial"/>
              <a:cs typeface="Arial"/>
              <a:sym typeface="Arial"/>
            </a:endParaRPr>
          </a:p>
          <a:p>
            <a:pPr indent="-279400" lvl="0" marL="457200" rtl="0" algn="l">
              <a:lnSpc>
                <a:spcPct val="115000"/>
              </a:lnSpc>
              <a:spcBef>
                <a:spcPts val="0"/>
              </a:spcBef>
              <a:spcAft>
                <a:spcPts val="0"/>
              </a:spcAft>
              <a:buClr>
                <a:srgbClr val="161616"/>
              </a:buClr>
              <a:buSzPts val="800"/>
              <a:buFont typeface="Arial"/>
              <a:buChar char="❏"/>
            </a:pPr>
            <a:r>
              <a:rPr lang="en" sz="800">
                <a:solidFill>
                  <a:srgbClr val="161616"/>
                </a:solidFill>
                <a:latin typeface="Arial"/>
                <a:ea typeface="Arial"/>
                <a:cs typeface="Arial"/>
                <a:sym typeface="Arial"/>
              </a:rPr>
              <a:t>Continuous delivery will be easier. </a:t>
            </a:r>
            <a:endParaRPr sz="800">
              <a:solidFill>
                <a:srgbClr val="161616"/>
              </a:solidFill>
              <a:latin typeface="Arial"/>
              <a:ea typeface="Arial"/>
              <a:cs typeface="Arial"/>
              <a:sym typeface="Arial"/>
            </a:endParaRPr>
          </a:p>
          <a:p>
            <a:pPr indent="-279400" lvl="0" marL="457200" rtl="0" algn="l">
              <a:lnSpc>
                <a:spcPct val="115000"/>
              </a:lnSpc>
              <a:spcBef>
                <a:spcPts val="0"/>
              </a:spcBef>
              <a:spcAft>
                <a:spcPts val="0"/>
              </a:spcAft>
              <a:buClr>
                <a:srgbClr val="161616"/>
              </a:buClr>
              <a:buSzPts val="800"/>
              <a:buFont typeface="Arial"/>
              <a:buChar char="❏"/>
            </a:pPr>
            <a:r>
              <a:rPr lang="en" sz="800">
                <a:solidFill>
                  <a:srgbClr val="161616"/>
                </a:solidFill>
                <a:latin typeface="Arial"/>
                <a:ea typeface="Arial"/>
                <a:cs typeface="Arial"/>
                <a:sym typeface="Arial"/>
              </a:rPr>
              <a:t>Scalability will be independent to each microservice.</a:t>
            </a:r>
            <a:endParaRPr sz="800">
              <a:solidFill>
                <a:srgbClr val="161616"/>
              </a:solidFill>
              <a:latin typeface="Arial"/>
              <a:ea typeface="Arial"/>
              <a:cs typeface="Arial"/>
              <a:sym typeface="Arial"/>
            </a:endParaRPr>
          </a:p>
          <a:p>
            <a:pPr indent="-279400" lvl="0" marL="457200" rtl="0" algn="l">
              <a:lnSpc>
                <a:spcPct val="115000"/>
              </a:lnSpc>
              <a:spcBef>
                <a:spcPts val="0"/>
              </a:spcBef>
              <a:spcAft>
                <a:spcPts val="0"/>
              </a:spcAft>
              <a:buClr>
                <a:srgbClr val="161616"/>
              </a:buClr>
              <a:buSzPts val="800"/>
              <a:buFont typeface="Arial"/>
              <a:buChar char="❏"/>
            </a:pPr>
            <a:r>
              <a:rPr lang="en" sz="800">
                <a:solidFill>
                  <a:srgbClr val="161616"/>
                </a:solidFill>
                <a:latin typeface="Arial"/>
                <a:ea typeface="Arial"/>
                <a:cs typeface="Arial"/>
                <a:sym typeface="Arial"/>
              </a:rPr>
              <a:t>Data can be decentralized.</a:t>
            </a:r>
            <a:endParaRPr sz="800">
              <a:solidFill>
                <a:srgbClr val="161616"/>
              </a:solidFill>
              <a:latin typeface="Arial"/>
              <a:ea typeface="Arial"/>
              <a:cs typeface="Arial"/>
              <a:sym typeface="Arial"/>
            </a:endParaRPr>
          </a:p>
          <a:p>
            <a:pPr indent="-279400" lvl="0" marL="457200" rtl="0" algn="l">
              <a:lnSpc>
                <a:spcPct val="115000"/>
              </a:lnSpc>
              <a:spcBef>
                <a:spcPts val="0"/>
              </a:spcBef>
              <a:spcAft>
                <a:spcPts val="0"/>
              </a:spcAft>
              <a:buClr>
                <a:srgbClr val="161616"/>
              </a:buClr>
              <a:buSzPts val="800"/>
              <a:buFont typeface="Arial"/>
              <a:buChar char="❏"/>
            </a:pPr>
            <a:r>
              <a:rPr lang="en" sz="800">
                <a:solidFill>
                  <a:srgbClr val="161616"/>
                </a:solidFill>
                <a:latin typeface="Arial"/>
                <a:ea typeface="Arial"/>
                <a:cs typeface="Arial"/>
                <a:sym typeface="Arial"/>
              </a:rPr>
              <a:t>Isolate failures.</a:t>
            </a:r>
            <a:endParaRPr sz="800">
              <a:solidFill>
                <a:srgbClr val="161616"/>
              </a:solidFill>
              <a:latin typeface="Arial"/>
              <a:ea typeface="Arial"/>
              <a:cs typeface="Arial"/>
              <a:sym typeface="Arial"/>
            </a:endParaRPr>
          </a:p>
        </p:txBody>
      </p:sp>
      <p:pic>
        <p:nvPicPr>
          <p:cNvPr id="90" name="Google Shape;90;p16"/>
          <p:cNvPicPr preferRelativeResize="0"/>
          <p:nvPr/>
        </p:nvPicPr>
        <p:blipFill>
          <a:blip r:embed="rId3">
            <a:alphaModFix/>
          </a:blip>
          <a:stretch>
            <a:fillRect/>
          </a:stretch>
        </p:blipFill>
        <p:spPr>
          <a:xfrm>
            <a:off x="4900125" y="445025"/>
            <a:ext cx="4103449" cy="2207075"/>
          </a:xfrm>
          <a:prstGeom prst="rect">
            <a:avLst/>
          </a:prstGeom>
          <a:noFill/>
          <a:ln>
            <a:noFill/>
          </a:ln>
        </p:spPr>
      </p:pic>
      <p:sp>
        <p:nvSpPr>
          <p:cNvPr id="91" name="Google Shape;91;p16"/>
          <p:cNvSpPr txBox="1"/>
          <p:nvPr/>
        </p:nvSpPr>
        <p:spPr>
          <a:xfrm>
            <a:off x="443100" y="4362650"/>
            <a:ext cx="8012400" cy="369300"/>
          </a:xfrm>
          <a:prstGeom prst="rect">
            <a:avLst/>
          </a:prstGeom>
          <a:solidFill>
            <a:srgbClr val="4A86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61616"/>
                </a:solidFill>
              </a:rPr>
              <a:t>So, where do you put your microservices? In containers.</a:t>
            </a:r>
            <a:endParaRPr sz="1200">
              <a:solidFill>
                <a:srgbClr val="161616"/>
              </a:solidFill>
            </a:endParaRPr>
          </a:p>
        </p:txBody>
      </p:sp>
      <p:pic>
        <p:nvPicPr>
          <p:cNvPr id="92" name="Google Shape;92;p16"/>
          <p:cNvPicPr preferRelativeResize="0"/>
          <p:nvPr/>
        </p:nvPicPr>
        <p:blipFill>
          <a:blip r:embed="rId4">
            <a:alphaModFix/>
          </a:blip>
          <a:stretch>
            <a:fillRect/>
          </a:stretch>
        </p:blipFill>
        <p:spPr>
          <a:xfrm>
            <a:off x="5895400" y="2971025"/>
            <a:ext cx="2235525" cy="945250"/>
          </a:xfrm>
          <a:prstGeom prst="rect">
            <a:avLst/>
          </a:prstGeom>
          <a:noFill/>
          <a:ln cap="flat" cmpd="sng" w="9525">
            <a:solidFill>
              <a:srgbClr val="FF0000"/>
            </a:solidFill>
            <a:prstDash val="solid"/>
            <a:round/>
            <a:headEnd len="sm" w="sm" type="none"/>
            <a:tailEnd len="sm" w="sm" type="none"/>
          </a:ln>
        </p:spPr>
      </p:pic>
      <p:sp>
        <p:nvSpPr>
          <p:cNvPr id="93" name="Google Shape;93;p16"/>
          <p:cNvSpPr txBox="1"/>
          <p:nvPr/>
        </p:nvSpPr>
        <p:spPr>
          <a:xfrm>
            <a:off x="5673400" y="2611000"/>
            <a:ext cx="236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Monolithic vs Microservice </a:t>
            </a:r>
            <a:r>
              <a:rPr lang="en" sz="800">
                <a:latin typeface="Roboto"/>
                <a:ea typeface="Roboto"/>
                <a:cs typeface="Roboto"/>
                <a:sym typeface="Roboto"/>
              </a:rPr>
              <a:t>architecture</a:t>
            </a:r>
            <a:r>
              <a:rPr lang="en" sz="800">
                <a:latin typeface="Roboto"/>
                <a:ea typeface="Roboto"/>
                <a:cs typeface="Roboto"/>
                <a:sym typeface="Roboto"/>
              </a:rPr>
              <a:t>.</a:t>
            </a:r>
            <a:endParaRPr sz="800">
              <a:latin typeface="Roboto"/>
              <a:ea typeface="Roboto"/>
              <a:cs typeface="Roboto"/>
              <a:sym typeface="Roboto"/>
            </a:endParaRPr>
          </a:p>
        </p:txBody>
      </p:sp>
      <p:sp>
        <p:nvSpPr>
          <p:cNvPr id="94" name="Google Shape;94;p16"/>
          <p:cNvSpPr txBox="1"/>
          <p:nvPr/>
        </p:nvSpPr>
        <p:spPr>
          <a:xfrm>
            <a:off x="6030550" y="3888875"/>
            <a:ext cx="184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Monolithic architecture problems</a:t>
            </a:r>
            <a:endParaRPr sz="800">
              <a:latin typeface="Roboto"/>
              <a:ea typeface="Roboto"/>
              <a:cs typeface="Roboto"/>
              <a:sym typeface="Roboto"/>
            </a:endParaRPr>
          </a:p>
        </p:txBody>
      </p:sp>
      <p:pic>
        <p:nvPicPr>
          <p:cNvPr id="95" name="Google Shape;95;p16"/>
          <p:cNvPicPr preferRelativeResize="0"/>
          <p:nvPr/>
        </p:nvPicPr>
        <p:blipFill>
          <a:blip r:embed="rId5">
            <a:alphaModFix/>
          </a:blip>
          <a:stretch>
            <a:fillRect/>
          </a:stretch>
        </p:blipFill>
        <p:spPr>
          <a:xfrm>
            <a:off x="443150" y="1017725"/>
            <a:ext cx="4175601" cy="158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Microservices and Container: Why it is perfect match</a:t>
            </a:r>
            <a:endParaRPr/>
          </a:p>
        </p:txBody>
      </p:sp>
      <p:sp>
        <p:nvSpPr>
          <p:cNvPr id="101" name="Google Shape;101;p17"/>
          <p:cNvSpPr txBox="1"/>
          <p:nvPr/>
        </p:nvSpPr>
        <p:spPr>
          <a:xfrm>
            <a:off x="409575" y="1498975"/>
            <a:ext cx="79392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Lower infrastructure footprint.</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By running multiple components on a single operating system you reduce overhead, freeing up processing power for your application components.</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Better performance than VM. (only if container itself not running in VM)</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Better utilization of resources by placing microservices in specific nodes.</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Faster instantiation; Leads to faster scaling, Faster recovery than VM.</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Pkg sharing between containers lead to reduce image size. (Docker feature , Only specific cases)</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Microservices are autonomous in nature which makes is good fit for container</a:t>
            </a:r>
            <a:endParaRPr sz="1100">
              <a:solidFill>
                <a:schemeClr val="dk1"/>
              </a:solidFill>
              <a:highlight>
                <a:srgbClr val="FFFFFF"/>
              </a:highlight>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It can deploy autonomously</a:t>
            </a:r>
            <a:endParaRPr sz="1100">
              <a:solidFill>
                <a:schemeClr val="dk1"/>
              </a:solidFill>
              <a:highlight>
                <a:srgbClr val="FFFFFF"/>
              </a:highlight>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One </a:t>
            </a:r>
            <a:r>
              <a:rPr lang="en" sz="1100">
                <a:solidFill>
                  <a:schemeClr val="dk1"/>
                </a:solidFill>
                <a:highlight>
                  <a:srgbClr val="FFFFFF"/>
                </a:highlight>
                <a:latin typeface="Calibri"/>
                <a:ea typeface="Calibri"/>
                <a:cs typeface="Calibri"/>
                <a:sym typeface="Calibri"/>
              </a:rPr>
              <a:t>container</a:t>
            </a:r>
            <a:r>
              <a:rPr lang="en" sz="1100">
                <a:solidFill>
                  <a:schemeClr val="dk1"/>
                </a:solidFill>
                <a:highlight>
                  <a:srgbClr val="FFFFFF"/>
                </a:highlight>
                <a:latin typeface="Calibri"/>
                <a:ea typeface="Calibri"/>
                <a:cs typeface="Calibri"/>
                <a:sym typeface="Calibri"/>
              </a:rPr>
              <a:t> goes down will not impact other.</a:t>
            </a:r>
            <a:endParaRPr sz="110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100">
                <a:solidFill>
                  <a:schemeClr val="dk1"/>
                </a:solidFill>
                <a:highlight>
                  <a:srgbClr val="FFFFFF"/>
                </a:highlight>
                <a:latin typeface="Calibri"/>
                <a:ea typeface="Calibri"/>
                <a:cs typeface="Calibri"/>
                <a:sym typeface="Calibri"/>
              </a:rPr>
              <a:t>Container provides isolation of </a:t>
            </a:r>
            <a:r>
              <a:rPr lang="en" sz="1100">
                <a:solidFill>
                  <a:schemeClr val="dk1"/>
                </a:solidFill>
                <a:highlight>
                  <a:srgbClr val="FFFFFF"/>
                </a:highlight>
                <a:latin typeface="Calibri"/>
                <a:ea typeface="Calibri"/>
                <a:cs typeface="Calibri"/>
                <a:sym typeface="Calibri"/>
              </a:rPr>
              <a:t>technologies</a:t>
            </a:r>
            <a:r>
              <a:rPr lang="en" sz="1100">
                <a:solidFill>
                  <a:schemeClr val="dk1"/>
                </a:solidFill>
                <a:highlight>
                  <a:srgbClr val="FFFFFF"/>
                </a:highlight>
                <a:latin typeface="Calibri"/>
                <a:ea typeface="Calibri"/>
                <a:cs typeface="Calibri"/>
                <a:sym typeface="Calibri"/>
              </a:rPr>
              <a:t>.</a:t>
            </a:r>
            <a:endParaRPr sz="11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152425" y="378575"/>
            <a:ext cx="889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200">
                <a:solidFill>
                  <a:srgbClr val="666666"/>
                </a:solidFill>
              </a:rPr>
              <a:t>Computing Methodology: Centralized -&gt; Distributed -&gt; Cloud -&gt; Cloud + Edge</a:t>
            </a:r>
            <a:endParaRPr sz="2200">
              <a:solidFill>
                <a:srgbClr val="666666"/>
              </a:solidFill>
              <a:latin typeface="Roboto Medium"/>
              <a:ea typeface="Roboto Medium"/>
              <a:cs typeface="Roboto Medium"/>
              <a:sym typeface="Roboto Medium"/>
            </a:endParaRPr>
          </a:p>
        </p:txBody>
      </p:sp>
      <p:pic>
        <p:nvPicPr>
          <p:cNvPr id="107" name="Google Shape;107;p18"/>
          <p:cNvPicPr preferRelativeResize="0"/>
          <p:nvPr/>
        </p:nvPicPr>
        <p:blipFill>
          <a:blip r:embed="rId3">
            <a:alphaModFix/>
          </a:blip>
          <a:stretch>
            <a:fillRect/>
          </a:stretch>
        </p:blipFill>
        <p:spPr>
          <a:xfrm>
            <a:off x="4291975" y="872550"/>
            <a:ext cx="4624476" cy="2480875"/>
          </a:xfrm>
          <a:prstGeom prst="rect">
            <a:avLst/>
          </a:prstGeom>
          <a:noFill/>
          <a:ln>
            <a:noFill/>
          </a:ln>
        </p:spPr>
      </p:pic>
      <p:sp>
        <p:nvSpPr>
          <p:cNvPr id="108" name="Google Shape;108;p18"/>
          <p:cNvSpPr txBox="1"/>
          <p:nvPr/>
        </p:nvSpPr>
        <p:spPr>
          <a:xfrm>
            <a:off x="366500" y="1049375"/>
            <a:ext cx="3700500" cy="206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0000FF"/>
                </a:solidFill>
                <a:latin typeface="Calibri"/>
                <a:ea typeface="Calibri"/>
                <a:cs typeface="Calibri"/>
                <a:sym typeface="Calibri"/>
              </a:rPr>
              <a:t>Mainframe(Centralized):</a:t>
            </a:r>
            <a:endParaRPr sz="900">
              <a:latin typeface="Calibri"/>
              <a:ea typeface="Calibri"/>
              <a:cs typeface="Calibri"/>
              <a:sym typeface="Calibri"/>
            </a:endParaRPr>
          </a:p>
          <a:p>
            <a:pPr indent="0" lvl="0" marL="0" rtl="0" algn="l">
              <a:spcBef>
                <a:spcPts val="0"/>
              </a:spcBef>
              <a:spcAft>
                <a:spcPts val="0"/>
              </a:spcAft>
              <a:buNone/>
            </a:pPr>
            <a:r>
              <a:rPr lang="en" sz="900">
                <a:solidFill>
                  <a:srgbClr val="0000FF"/>
                </a:solidFill>
                <a:latin typeface="Calibri"/>
                <a:ea typeface="Calibri"/>
                <a:cs typeface="Calibri"/>
                <a:sym typeface="Calibri"/>
              </a:rPr>
              <a:t>what:</a:t>
            </a:r>
            <a:r>
              <a:rPr lang="en" sz="800">
                <a:solidFill>
                  <a:srgbClr val="0000FF"/>
                </a:solidFill>
                <a:highlight>
                  <a:srgbClr val="FFFFFF"/>
                </a:highlight>
              </a:rPr>
              <a:t> </a:t>
            </a:r>
            <a:r>
              <a:rPr lang="en" sz="800">
                <a:solidFill>
                  <a:srgbClr val="273239"/>
                </a:solidFill>
                <a:highlight>
                  <a:srgbClr val="FFFFFF"/>
                </a:highlight>
              </a:rPr>
              <a:t>highly powerful and reliable computing machines, responsible for handling large data such as massive input-output operations. </a:t>
            </a:r>
            <a:endParaRPr sz="800">
              <a:solidFill>
                <a:srgbClr val="273239"/>
              </a:solidFill>
              <a:highlight>
                <a:srgbClr val="FFFFFF"/>
              </a:highlight>
            </a:endParaRPr>
          </a:p>
          <a:p>
            <a:pPr indent="0" lvl="0" marL="0" rtl="0" algn="l">
              <a:spcBef>
                <a:spcPts val="1000"/>
              </a:spcBef>
              <a:spcAft>
                <a:spcPts val="0"/>
              </a:spcAft>
              <a:buNone/>
            </a:pPr>
            <a:r>
              <a:rPr lang="en" sz="900">
                <a:solidFill>
                  <a:srgbClr val="0000FF"/>
                </a:solidFill>
                <a:latin typeface="Calibri"/>
                <a:ea typeface="Calibri"/>
                <a:cs typeface="Calibri"/>
                <a:sym typeface="Calibri"/>
              </a:rPr>
              <a:t>Why:</a:t>
            </a:r>
            <a:r>
              <a:rPr lang="en" sz="800">
                <a:solidFill>
                  <a:srgbClr val="273239"/>
                </a:solidFill>
                <a:highlight>
                  <a:srgbClr val="FFFFFF"/>
                </a:highlight>
              </a:rPr>
              <a:t> lack of internet and personal PC/servers, a centralized high computing </a:t>
            </a:r>
            <a:r>
              <a:rPr lang="en" sz="800">
                <a:solidFill>
                  <a:srgbClr val="273239"/>
                </a:solidFill>
                <a:highlight>
                  <a:srgbClr val="FFFFFF"/>
                </a:highlight>
              </a:rPr>
              <a:t>machine</a:t>
            </a:r>
            <a:r>
              <a:rPr lang="en" sz="800">
                <a:solidFill>
                  <a:srgbClr val="273239"/>
                </a:solidFill>
                <a:highlight>
                  <a:srgbClr val="FFFFFF"/>
                </a:highlight>
              </a:rPr>
              <a:t> used for computing by multiple users. </a:t>
            </a:r>
            <a:endParaRPr sz="800">
              <a:solidFill>
                <a:srgbClr val="273239"/>
              </a:solidFill>
              <a:highlight>
                <a:srgbClr val="FFFFFF"/>
              </a:highlight>
            </a:endParaRPr>
          </a:p>
          <a:p>
            <a:pPr indent="0" lvl="0" marL="0" rtl="0" algn="l">
              <a:lnSpc>
                <a:spcPct val="150000"/>
              </a:lnSpc>
              <a:spcBef>
                <a:spcPts val="1000"/>
              </a:spcBef>
              <a:spcAft>
                <a:spcPts val="0"/>
              </a:spcAft>
              <a:buNone/>
            </a:pPr>
            <a:r>
              <a:rPr lang="en" sz="900">
                <a:solidFill>
                  <a:srgbClr val="0000FF"/>
                </a:solidFill>
                <a:latin typeface="Calibri"/>
                <a:ea typeface="Calibri"/>
                <a:cs typeface="Calibri"/>
                <a:sym typeface="Calibri"/>
              </a:rPr>
              <a:t>Client-Server(Distributed): </a:t>
            </a:r>
            <a:endParaRPr sz="900">
              <a:solidFill>
                <a:srgbClr val="0000FF"/>
              </a:solidFill>
              <a:latin typeface="Calibri"/>
              <a:ea typeface="Calibri"/>
              <a:cs typeface="Calibri"/>
              <a:sym typeface="Calibri"/>
            </a:endParaRPr>
          </a:p>
          <a:p>
            <a:pPr indent="0" lvl="0" marL="0" rtl="0" algn="l">
              <a:spcBef>
                <a:spcPts val="0"/>
              </a:spcBef>
              <a:spcAft>
                <a:spcPts val="0"/>
              </a:spcAft>
              <a:buNone/>
            </a:pPr>
            <a:r>
              <a:rPr lang="en" sz="900">
                <a:solidFill>
                  <a:srgbClr val="0000FF"/>
                </a:solidFill>
                <a:latin typeface="Calibri"/>
                <a:ea typeface="Calibri"/>
                <a:cs typeface="Calibri"/>
                <a:sym typeface="Calibri"/>
              </a:rPr>
              <a:t>What: </a:t>
            </a:r>
            <a:r>
              <a:rPr lang="en" sz="900">
                <a:latin typeface="Calibri"/>
                <a:ea typeface="Calibri"/>
                <a:cs typeface="Calibri"/>
                <a:sym typeface="Calibri"/>
              </a:rPr>
              <a:t>A client server architecture for data produced by clients and processed by remote servers over internet.</a:t>
            </a:r>
            <a:endParaRPr sz="900">
              <a:latin typeface="Calibri"/>
              <a:ea typeface="Calibri"/>
              <a:cs typeface="Calibri"/>
              <a:sym typeface="Calibri"/>
            </a:endParaRPr>
          </a:p>
          <a:p>
            <a:pPr indent="0" lvl="0" marL="0" rtl="0" algn="l">
              <a:spcBef>
                <a:spcPts val="1000"/>
              </a:spcBef>
              <a:spcAft>
                <a:spcPts val="1000"/>
              </a:spcAft>
              <a:buNone/>
            </a:pPr>
            <a:r>
              <a:rPr lang="en" sz="900">
                <a:solidFill>
                  <a:srgbClr val="0000FF"/>
                </a:solidFill>
                <a:latin typeface="Calibri"/>
                <a:ea typeface="Calibri"/>
                <a:cs typeface="Calibri"/>
                <a:sym typeface="Calibri"/>
              </a:rPr>
              <a:t>Why:</a:t>
            </a:r>
            <a:r>
              <a:rPr lang="en" sz="900">
                <a:latin typeface="Calibri"/>
                <a:ea typeface="Calibri"/>
                <a:cs typeface="Calibri"/>
                <a:sym typeface="Calibri"/>
              </a:rPr>
              <a:t> Internet evolve and organization setup their data center to process user data in secure way, not in shared machine like mainframe.</a:t>
            </a:r>
            <a:endParaRPr sz="900">
              <a:latin typeface="Calibri"/>
              <a:ea typeface="Calibri"/>
              <a:cs typeface="Calibri"/>
              <a:sym typeface="Calibri"/>
            </a:endParaRPr>
          </a:p>
        </p:txBody>
      </p:sp>
      <p:sp>
        <p:nvSpPr>
          <p:cNvPr id="109" name="Google Shape;109;p18"/>
          <p:cNvSpPr txBox="1"/>
          <p:nvPr/>
        </p:nvSpPr>
        <p:spPr>
          <a:xfrm>
            <a:off x="366500" y="3111875"/>
            <a:ext cx="8550000" cy="197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0000FF"/>
                </a:solidFill>
                <a:latin typeface="Calibri"/>
                <a:ea typeface="Calibri"/>
                <a:cs typeface="Calibri"/>
                <a:sym typeface="Calibri"/>
              </a:rPr>
              <a:t>Cloud Computing(Centralized):</a:t>
            </a:r>
            <a:r>
              <a:rPr lang="en" sz="900">
                <a:latin typeface="Calibri"/>
                <a:ea typeface="Calibri"/>
                <a:cs typeface="Calibri"/>
                <a:sym typeface="Calibri"/>
              </a:rPr>
              <a:t> </a:t>
            </a:r>
            <a:endParaRPr sz="900">
              <a:latin typeface="Calibri"/>
              <a:ea typeface="Calibri"/>
              <a:cs typeface="Calibri"/>
              <a:sym typeface="Calibri"/>
            </a:endParaRPr>
          </a:p>
          <a:p>
            <a:pPr indent="0" lvl="0" marL="0" rtl="0" algn="l">
              <a:spcBef>
                <a:spcPts val="0"/>
              </a:spcBef>
              <a:spcAft>
                <a:spcPts val="0"/>
              </a:spcAft>
              <a:buNone/>
            </a:pPr>
            <a:r>
              <a:rPr lang="en" sz="900">
                <a:solidFill>
                  <a:srgbClr val="0000FF"/>
                </a:solidFill>
                <a:latin typeface="Calibri"/>
                <a:ea typeface="Calibri"/>
                <a:cs typeface="Calibri"/>
                <a:sym typeface="Calibri"/>
              </a:rPr>
              <a:t>What:</a:t>
            </a:r>
            <a:r>
              <a:rPr lang="en" sz="900">
                <a:latin typeface="Calibri"/>
                <a:ea typeface="Calibri"/>
                <a:cs typeface="Calibri"/>
                <a:sym typeface="Calibri"/>
              </a:rPr>
              <a:t> centralized servers pools to do commuting, offered as service to organizations and public by providers</a:t>
            </a:r>
            <a:endParaRPr sz="900">
              <a:latin typeface="Calibri"/>
              <a:ea typeface="Calibri"/>
              <a:cs typeface="Calibri"/>
              <a:sym typeface="Calibri"/>
            </a:endParaRPr>
          </a:p>
          <a:p>
            <a:pPr indent="0" lvl="0" marL="0" rtl="0" algn="l">
              <a:spcBef>
                <a:spcPts val="1000"/>
              </a:spcBef>
              <a:spcAft>
                <a:spcPts val="0"/>
              </a:spcAft>
              <a:buNone/>
            </a:pPr>
            <a:r>
              <a:rPr lang="en" sz="900">
                <a:solidFill>
                  <a:srgbClr val="0000FF"/>
                </a:solidFill>
                <a:latin typeface="Calibri"/>
                <a:ea typeface="Calibri"/>
                <a:cs typeface="Calibri"/>
                <a:sym typeface="Calibri"/>
              </a:rPr>
              <a:t>Why</a:t>
            </a:r>
            <a:r>
              <a:rPr lang="en" sz="900">
                <a:latin typeface="Calibri"/>
                <a:ea typeface="Calibri"/>
                <a:cs typeface="Calibri"/>
                <a:sym typeface="Calibri"/>
              </a:rPr>
              <a:t>: client server has problem that each enterprise has to maintain infra/IT, with cloud it is reduced and offered flexibilities like pay as you go model.</a:t>
            </a:r>
            <a:endParaRPr sz="900">
              <a:latin typeface="Calibri"/>
              <a:ea typeface="Calibri"/>
              <a:cs typeface="Calibri"/>
              <a:sym typeface="Calibri"/>
            </a:endParaRPr>
          </a:p>
          <a:p>
            <a:pPr indent="0" lvl="0" marL="0" rtl="0" algn="l">
              <a:lnSpc>
                <a:spcPct val="150000"/>
              </a:lnSpc>
              <a:spcBef>
                <a:spcPts val="1000"/>
              </a:spcBef>
              <a:spcAft>
                <a:spcPts val="0"/>
              </a:spcAft>
              <a:buNone/>
            </a:pPr>
            <a:r>
              <a:rPr lang="en" sz="900">
                <a:solidFill>
                  <a:srgbClr val="0000FF"/>
                </a:solidFill>
                <a:latin typeface="Calibri"/>
                <a:ea typeface="Calibri"/>
                <a:cs typeface="Calibri"/>
                <a:sym typeface="Calibri"/>
              </a:rPr>
              <a:t>Edge Computing(Distributed)</a:t>
            </a:r>
            <a:r>
              <a:rPr lang="en" sz="900">
                <a:latin typeface="Calibri"/>
                <a:ea typeface="Calibri"/>
                <a:cs typeface="Calibri"/>
                <a:sym typeface="Calibri"/>
              </a:rPr>
              <a:t>: </a:t>
            </a:r>
            <a:endParaRPr sz="900">
              <a:latin typeface="Calibri"/>
              <a:ea typeface="Calibri"/>
              <a:cs typeface="Calibri"/>
              <a:sym typeface="Calibri"/>
            </a:endParaRPr>
          </a:p>
          <a:p>
            <a:pPr indent="0" lvl="0" marL="0" rtl="0" algn="l">
              <a:spcBef>
                <a:spcPts val="0"/>
              </a:spcBef>
              <a:spcAft>
                <a:spcPts val="0"/>
              </a:spcAft>
              <a:buNone/>
            </a:pPr>
            <a:r>
              <a:rPr lang="en" sz="900">
                <a:solidFill>
                  <a:srgbClr val="0000FF"/>
                </a:solidFill>
                <a:latin typeface="Calibri"/>
                <a:ea typeface="Calibri"/>
                <a:cs typeface="Calibri"/>
                <a:sym typeface="Calibri"/>
              </a:rPr>
              <a:t>What:</a:t>
            </a:r>
            <a:r>
              <a:rPr lang="en" sz="900">
                <a:latin typeface="Calibri"/>
                <a:ea typeface="Calibri"/>
                <a:cs typeface="Calibri"/>
                <a:sym typeface="Calibri"/>
              </a:rPr>
              <a:t> Compute, storage and networking resource are placed near to users.</a:t>
            </a:r>
            <a:endParaRPr sz="900">
              <a:latin typeface="Calibri"/>
              <a:ea typeface="Calibri"/>
              <a:cs typeface="Calibri"/>
              <a:sym typeface="Calibri"/>
            </a:endParaRPr>
          </a:p>
          <a:p>
            <a:pPr indent="0" lvl="0" marL="0" rtl="0" algn="l">
              <a:spcBef>
                <a:spcPts val="1000"/>
              </a:spcBef>
              <a:spcAft>
                <a:spcPts val="0"/>
              </a:spcAft>
              <a:buNone/>
            </a:pPr>
            <a:r>
              <a:rPr lang="en" sz="900">
                <a:solidFill>
                  <a:srgbClr val="0000FF"/>
                </a:solidFill>
                <a:latin typeface="Calibri"/>
                <a:ea typeface="Calibri"/>
                <a:cs typeface="Calibri"/>
                <a:sym typeface="Calibri"/>
              </a:rPr>
              <a:t>Why:</a:t>
            </a:r>
            <a:r>
              <a:rPr lang="en" sz="900">
                <a:latin typeface="Calibri"/>
                <a:ea typeface="Calibri"/>
                <a:cs typeface="Calibri"/>
                <a:sym typeface="Calibri"/>
              </a:rPr>
              <a:t> with evolving technologies like 5G, emerging use cases like auto driving and latency sensitive  apps like AR/VR/MR, gaming etc. need computing near to data produce and meantime provide cloud level flexibilities like scaling, flexibility. </a:t>
            </a:r>
            <a:endParaRPr sz="900">
              <a:latin typeface="Calibri"/>
              <a:ea typeface="Calibri"/>
              <a:cs typeface="Calibri"/>
              <a:sym typeface="Calibri"/>
            </a:endParaRPr>
          </a:p>
          <a:p>
            <a:pPr indent="0" lvl="0" marL="0" rtl="0" algn="l">
              <a:spcBef>
                <a:spcPts val="1000"/>
              </a:spcBef>
              <a:spcAft>
                <a:spcPts val="1000"/>
              </a:spcAft>
              <a:buNone/>
            </a:pPr>
            <a:r>
              <a:rPr b="1" lang="en" sz="1100">
                <a:solidFill>
                  <a:srgbClr val="FF0000"/>
                </a:solidFill>
                <a:latin typeface="Calibri"/>
                <a:ea typeface="Calibri"/>
                <a:cs typeface="Calibri"/>
                <a:sym typeface="Calibri"/>
              </a:rPr>
              <a:t>Cloud and Edge will co-exist and Edge computing is not replacement of cloud.</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Building Blocks</a:t>
            </a:r>
            <a:endParaRPr/>
          </a:p>
        </p:txBody>
      </p:sp>
      <p:pic>
        <p:nvPicPr>
          <p:cNvPr id="115" name="Google Shape;115;p19"/>
          <p:cNvPicPr preferRelativeResize="0"/>
          <p:nvPr/>
        </p:nvPicPr>
        <p:blipFill>
          <a:blip r:embed="rId3">
            <a:alphaModFix/>
          </a:blip>
          <a:stretch>
            <a:fillRect/>
          </a:stretch>
        </p:blipFill>
        <p:spPr>
          <a:xfrm>
            <a:off x="625038" y="1164025"/>
            <a:ext cx="7893924" cy="328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ubernetes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